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1942" r:id="rId2"/>
    <p:sldId id="1066" r:id="rId3"/>
    <p:sldId id="1065" r:id="rId4"/>
    <p:sldId id="259" r:id="rId5"/>
    <p:sldId id="1675" r:id="rId6"/>
    <p:sldId id="368" r:id="rId7"/>
    <p:sldId id="272" r:id="rId8"/>
    <p:sldId id="274" r:id="rId9"/>
    <p:sldId id="383" r:id="rId10"/>
    <p:sldId id="2287" r:id="rId11"/>
    <p:sldId id="2292" r:id="rId12"/>
    <p:sldId id="2290" r:id="rId13"/>
    <p:sldId id="277" r:id="rId14"/>
    <p:sldId id="326" r:id="rId15"/>
    <p:sldId id="279" r:id="rId16"/>
    <p:sldId id="1111" r:id="rId17"/>
    <p:sldId id="280" r:id="rId18"/>
    <p:sldId id="2293" r:id="rId19"/>
    <p:sldId id="385" r:id="rId20"/>
    <p:sldId id="312" r:id="rId21"/>
    <p:sldId id="313" r:id="rId22"/>
    <p:sldId id="1100" r:id="rId23"/>
    <p:sldId id="2291" r:id="rId24"/>
    <p:sldId id="1112" r:id="rId25"/>
    <p:sldId id="1678" r:id="rId26"/>
    <p:sldId id="531" r:id="rId27"/>
    <p:sldId id="1070" r:id="rId28"/>
    <p:sldId id="1071" r:id="rId29"/>
    <p:sldId id="262" r:id="rId30"/>
    <p:sldId id="599" r:id="rId31"/>
    <p:sldId id="440" r:id="rId32"/>
    <p:sldId id="441" r:id="rId33"/>
    <p:sldId id="390" r:id="rId34"/>
    <p:sldId id="602" r:id="rId35"/>
    <p:sldId id="601" r:id="rId36"/>
    <p:sldId id="603" r:id="rId37"/>
    <p:sldId id="605" r:id="rId38"/>
    <p:sldId id="606" r:id="rId39"/>
    <p:sldId id="607" r:id="rId40"/>
    <p:sldId id="608" r:id="rId41"/>
    <p:sldId id="614" r:id="rId42"/>
    <p:sldId id="612" r:id="rId43"/>
    <p:sldId id="611" r:id="rId44"/>
    <p:sldId id="613" r:id="rId45"/>
    <p:sldId id="422" r:id="rId46"/>
    <p:sldId id="398" r:id="rId47"/>
    <p:sldId id="1670" r:id="rId48"/>
    <p:sldId id="311" r:id="rId49"/>
    <p:sldId id="1117" r:id="rId50"/>
    <p:sldId id="1672" r:id="rId51"/>
    <p:sldId id="2286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6724" autoAdjust="0"/>
  </p:normalViewPr>
  <p:slideViewPr>
    <p:cSldViewPr snapToGrid="0">
      <p:cViewPr varScale="1">
        <p:scale>
          <a:sx n="103" d="100"/>
          <a:sy n="103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CE6D7667-2DF6-9487-16C1-F3C3CB5DE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2077F9-3787-469B-B09D-0C7FC5AE79F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B617753-2665-F1A5-59ED-EFF355777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0CFE5C2-D8B0-50FA-9902-0D754103F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6D406BCD-B019-1312-DCBD-5B729FBFAF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AF828D8-10CD-148E-0965-58481DE74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D91A764C-98D6-10B0-6645-8AAA79F6F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5A2817-DCA3-4CA0-ABED-9C6A9DF9D3A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5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C6CC017-21A6-A4CF-5B18-F485C4619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BC9BBE-28D0-416C-B762-E06C5F409289}" type="slidenum">
              <a:rPr lang="en-US" altLang="en-US">
                <a:latin typeface="Arial" panose="020B060402020202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BD207CC-7BDD-F447-6BC7-272A8D2754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334EF739-3837-446C-6682-858393F5D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9E4A029-D781-8334-0B52-82B662589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C048DB-D99A-4922-AF3F-04622B66CD0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91E24F2-7639-28AE-FAEE-BF70210AB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17F9737-A39A-9060-CB24-BEA6BC035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FA319AB-66FB-321D-D5D3-5AC5901225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33B630-5FB3-4AD6-983A-1EB0FEBD851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E960879-22F5-4A82-2980-E9FA9B951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42FE7E0-D6B7-452D-BCF3-F66D48DAC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5A9DF86-FA1E-11EF-B856-186D32700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AEBEDA-093A-47F9-84B7-5CC77BEB11D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30CEF3D-C50F-292F-74E0-F5DDD67A5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9F44FD1-242A-131A-DC1A-5E9E48343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DC21CFDB-415B-9BDC-9873-42297C35A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836B65-7D4E-40D4-B4B6-5DB61D959A00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30C75E0-C4DA-0D93-CC0C-5FAF19E08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8972110-0923-D987-D374-1D3B7A938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B233A55E-A501-9B17-CA30-86B96E9BD4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49D3E1-57B9-4FA8-9A07-1721FAFB1087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34CC313-98FF-D0A0-3023-6BDA4A1A2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C43EB74-25CA-DB14-554C-18CE0F1C9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E21F3B0D-B7B9-D385-C13C-AD7B369935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CFD2B3F8-C158-6F5A-FCCF-9DF07EC60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FCA66875-0FEC-F304-DC06-25655A1B7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26852C-F081-4216-867C-0A3B51FDACED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B992A73-1EA5-4FB9-C971-73C8DC4433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35A3A3-9639-42A6-B56F-3D71003F48FE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A23BD12-824F-29A4-2B0D-522FD1498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C565FC2-6498-9D84-3D3F-DF4806577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01A17C82-75C3-812F-A903-4DD2EB6F19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D2372D63-F55E-549B-F721-F93C916D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B8A36402-8C51-B2BE-6FE6-79B06C43B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CF6F3D-DD7E-4A26-A063-80378EA6D644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9BEBB-6522-F00F-F286-4C4A286E3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3DFD7F-1675-49D2-9FB7-E57A07423FD7}" type="datetimeFigureOut">
              <a:rPr lang="en-US"/>
              <a:pPr>
                <a:defRPr/>
              </a:pPr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8D85-E5E4-6656-736B-432C3762A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8B0A-0605-4DD8-1B71-A01F29196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4B7DEF-4C33-4838-AA90-4CDA06D0B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49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png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296-D472-4DDC-D5C8-0732EE87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8</a:t>
            </a:r>
            <a:endParaRPr lang="en-US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D467EC2-3C10-BC0F-5B2F-C67A304786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/>
          <a:lstStyle/>
          <a:p>
            <a:r>
              <a:rPr lang="en-US" altLang="en-US"/>
              <a:t>Northeastern University</a:t>
            </a:r>
          </a:p>
          <a:p>
            <a:r>
              <a:rPr lang="en-US" altLang="en-US"/>
              <a:t>College of Engineering</a:t>
            </a:r>
          </a:p>
          <a:p>
            <a:endParaRPr lang="en-US" altLang="en-US"/>
          </a:p>
          <a:p>
            <a:r>
              <a:rPr lang="en-US" altLang="en-US" sz="1800" b="1"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altLang="en-US"/>
          </a:p>
          <a:p>
            <a:r>
              <a:rPr lang="en-US" altLang="en-US"/>
              <a:t>Abdolreza Mosaddegh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EDFC74A-4AD7-DC14-D526-BF3CBC758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Selection</a:t>
            </a:r>
            <a:r>
              <a:rPr lang="es-ES" altLang="en-US" dirty="0"/>
              <a:t> </a:t>
            </a:r>
            <a:r>
              <a:rPr lang="es-ES" altLang="en-US" dirty="0" err="1"/>
              <a:t>Criteria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DB7D-429F-3949-1E93-118C4FCA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54"/>
            <a:ext cx="11353800" cy="435133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High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correlation with the output</a:t>
            </a:r>
            <a:r>
              <a:rPr lang="en-US" dirty="0"/>
              <a:t> variable (objective function based on dependence measures)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Low correlation with other independent </a:t>
            </a:r>
            <a:r>
              <a:rPr lang="en-US" dirty="0"/>
              <a:t>variables (objective function based on dependence measures)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More informative </a:t>
            </a:r>
            <a:r>
              <a:rPr lang="en-US" dirty="0"/>
              <a:t>(objective function based on information content)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E5742-7110-A379-B069-1DC5104170F0}"/>
              </a:ext>
            </a:extLst>
          </p:cNvPr>
          <p:cNvSpPr txBox="1"/>
          <p:nvPr/>
        </p:nvSpPr>
        <p:spPr>
          <a:xfrm>
            <a:off x="1902855" y="3827123"/>
            <a:ext cx="611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Correlation-based Feature Selection (CFS) is a feature selection technique that selects subsets of features that are highly correlated with the target variable but have low correlation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1F58BC-E875-4EA3-F31F-217C9805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673" y="3057691"/>
            <a:ext cx="1818329" cy="2468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E3CDFF4-B0E8-5181-9D43-7F474658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Objective</a:t>
            </a:r>
            <a:r>
              <a:rPr lang="es-ES" altLang="en-US" dirty="0"/>
              <a:t> </a:t>
            </a:r>
            <a:r>
              <a:rPr lang="es-ES" altLang="en-US" dirty="0" err="1"/>
              <a:t>Function</a:t>
            </a:r>
            <a:r>
              <a:rPr lang="es-ES" altLang="en-US" dirty="0"/>
              <a:t> – </a:t>
            </a:r>
            <a:r>
              <a:rPr lang="es-ES" altLang="en-US" dirty="0" err="1"/>
              <a:t>Information</a:t>
            </a:r>
            <a:r>
              <a:rPr lang="es-ES" altLang="en-US" dirty="0"/>
              <a:t> Content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D2B9-1335-AD3B-D0F3-BB4FB533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913" cy="43513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S" altLang="en-US" b="1" dirty="0" err="1"/>
              <a:t>Information</a:t>
            </a:r>
            <a:r>
              <a:rPr lang="es-ES" altLang="en-US" b="1" dirty="0"/>
              <a:t> </a:t>
            </a:r>
            <a:r>
              <a:rPr lang="es-ES" altLang="en-US" b="1" dirty="0" err="1"/>
              <a:t>Measures</a:t>
            </a:r>
            <a:r>
              <a:rPr lang="es-ES" altLang="en-US" b="1" dirty="0"/>
              <a:t>: </a:t>
            </a:r>
            <a:r>
              <a:rPr lang="es-ES" altLang="en-US" dirty="0" err="1">
                <a:solidFill>
                  <a:srgbClr val="C00000"/>
                </a:solidFill>
              </a:rPr>
              <a:t>Information</a:t>
            </a:r>
            <a:r>
              <a:rPr lang="es-ES" altLang="en-US" dirty="0"/>
              <a:t> </a:t>
            </a:r>
            <a:r>
              <a:rPr lang="es-ES" altLang="en-US" dirty="0" err="1"/>
              <a:t>content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variables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Variance</a:t>
            </a:r>
            <a:r>
              <a:rPr lang="en-US" dirty="0"/>
              <a:t> threshold: to remove any features that have little variation in their values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S" altLang="en-US" dirty="0" err="1"/>
              <a:t>Shannon</a:t>
            </a:r>
            <a:r>
              <a:rPr lang="es-ES" altLang="es-ES" dirty="0" err="1"/>
              <a:t>’</a:t>
            </a:r>
            <a:r>
              <a:rPr lang="es-ES" altLang="en-US" dirty="0" err="1"/>
              <a:t>s</a:t>
            </a:r>
            <a:r>
              <a:rPr lang="es-ES" altLang="en-US" dirty="0"/>
              <a:t> </a:t>
            </a:r>
            <a:r>
              <a:rPr lang="es-ES" altLang="en-US" dirty="0" err="1">
                <a:solidFill>
                  <a:srgbClr val="FF0000"/>
                </a:solidFill>
              </a:rPr>
              <a:t>Entropy</a:t>
            </a:r>
            <a:r>
              <a:rPr lang="es-ES" altLang="en-US" dirty="0"/>
              <a:t>:</a:t>
            </a:r>
            <a:r>
              <a:rPr lang="en-US" dirty="0"/>
              <a:t> the entropy of a variable is the average level of "information", or "surprise" inherent to the variable's possible outcomes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0486" name="Imagen 1">
            <a:extLst>
              <a:ext uri="{FF2B5EF4-FFF2-40B4-BE49-F238E27FC236}">
                <a16:creationId xmlns:a16="http://schemas.microsoft.com/office/drawing/2014/main" id="{6AF262F3-4725-C6C8-8D77-4716B72A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01" y="6219517"/>
            <a:ext cx="2307999" cy="62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6">
            <a:extLst>
              <a:ext uri="{FF2B5EF4-FFF2-40B4-BE49-F238E27FC236}">
                <a16:creationId xmlns:a16="http://schemas.microsoft.com/office/drawing/2014/main" id="{1C20399C-72F3-BE07-CA94-2487C9A2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945" y="6311900"/>
            <a:ext cx="4638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n-US" sz="1600" i="1" dirty="0" err="1"/>
              <a:t>Shannon’s</a:t>
            </a:r>
            <a:r>
              <a:rPr lang="es-ES" altLang="en-US" sz="1600" i="1" dirty="0"/>
              <a:t> </a:t>
            </a:r>
            <a:r>
              <a:rPr lang="es-ES" altLang="en-US" sz="1600" i="1" dirty="0" err="1"/>
              <a:t>Entropy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6BA13-9B3D-338C-F69E-9614BD15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81" y="4001294"/>
            <a:ext cx="4503240" cy="2318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8A197-AB83-A713-AF8D-B4932731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44" y="4180965"/>
            <a:ext cx="3703946" cy="2225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FF939-C93C-C3AD-A59A-8B78460D49BF}"/>
              </a:ext>
            </a:extLst>
          </p:cNvPr>
          <p:cNvSpPr txBox="1"/>
          <p:nvPr/>
        </p:nvSpPr>
        <p:spPr>
          <a:xfrm>
            <a:off x="1547644" y="64548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Variance vs High Variance Features</a:t>
            </a:r>
          </a:p>
        </p:txBody>
      </p:sp>
    </p:spTree>
    <p:extLst>
      <p:ext uri="{BB962C8B-B14F-4D97-AF65-F5344CB8AC3E}">
        <p14:creationId xmlns:p14="http://schemas.microsoft.com/office/powerpoint/2010/main" val="91467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E3CDFF4-B0E8-5181-9D43-7F474658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Objective</a:t>
            </a:r>
            <a:r>
              <a:rPr lang="es-ES" altLang="en-US" dirty="0"/>
              <a:t> </a:t>
            </a:r>
            <a:r>
              <a:rPr lang="es-ES" altLang="en-US" dirty="0" err="1"/>
              <a:t>Functions</a:t>
            </a:r>
            <a:r>
              <a:rPr lang="es-ES" altLang="en-US" dirty="0"/>
              <a:t> – </a:t>
            </a:r>
            <a:r>
              <a:rPr lang="es-ES" altLang="en-US" dirty="0" err="1"/>
              <a:t>Dependence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D2B9-1335-AD3B-D0F3-BB4FB533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Dependence Measures: </a:t>
            </a:r>
            <a:r>
              <a:rPr lang="en-US" dirty="0">
                <a:solidFill>
                  <a:srgbClr val="FF0000"/>
                </a:solidFill>
              </a:rPr>
              <a:t>Relationship</a:t>
            </a:r>
            <a:r>
              <a:rPr lang="en-US" dirty="0"/>
              <a:t> between variables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Pearson’s correlation coefficient (</a:t>
            </a:r>
            <a:r>
              <a:rPr lang="en-US" dirty="0">
                <a:solidFill>
                  <a:srgbClr val="C00000"/>
                </a:solidFill>
              </a:rPr>
              <a:t>linear</a:t>
            </a:r>
            <a:r>
              <a:rPr lang="en-US" dirty="0"/>
              <a:t> relationship ), chi-square (categorical variables), mutual information (</a:t>
            </a:r>
            <a:r>
              <a:rPr lang="en-US" dirty="0">
                <a:solidFill>
                  <a:srgbClr val="C00000"/>
                </a:solidFill>
              </a:rPr>
              <a:t>dependence and information</a:t>
            </a:r>
            <a:r>
              <a:rPr lang="en-US" dirty="0"/>
              <a:t>), and etc.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485" name="TextBox 4">
            <a:extLst>
              <a:ext uri="{FF2B5EF4-FFF2-40B4-BE49-F238E27FC236}">
                <a16:creationId xmlns:a16="http://schemas.microsoft.com/office/drawing/2014/main" id="{0847F034-2033-CC29-BAE3-B1C952518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440" y="6108281"/>
            <a:ext cx="4640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n-US" sz="1600" i="1" dirty="0"/>
              <a:t>Pearson </a:t>
            </a:r>
            <a:r>
              <a:rPr lang="es-ES" altLang="en-US" sz="1600" i="1" dirty="0" err="1"/>
              <a:t>correlation</a:t>
            </a:r>
            <a:r>
              <a:rPr lang="es-ES" altLang="en-US" sz="1600" i="1" dirty="0"/>
              <a:t> </a:t>
            </a:r>
            <a:r>
              <a:rPr lang="es-ES" altLang="en-US" sz="1600" dirty="0" err="1"/>
              <a:t>coefficient</a:t>
            </a: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EF05B-0C57-9223-DE1B-CF4C3EA2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9" y="3429000"/>
            <a:ext cx="4354360" cy="257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3CC74-19F6-B9F3-3466-F18D8596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53" y="5907925"/>
            <a:ext cx="3387498" cy="807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703DF-4B75-FE4D-970E-561C0423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54737"/>
            <a:ext cx="4057920" cy="783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CB8E7-8A17-EE81-485D-CECCADABF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77" y="3416050"/>
            <a:ext cx="4896118" cy="23795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BAAFB31-E38F-FE2B-0818-5763E1EE9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29" y="115888"/>
            <a:ext cx="10711542" cy="708025"/>
          </a:xfrm>
        </p:spPr>
        <p:txBody>
          <a:bodyPr/>
          <a:lstStyle/>
          <a:p>
            <a:r>
              <a:rPr lang="en-US" altLang="en-US" dirty="0"/>
              <a:t>Evaluation strategies– Wrapper Methods</a:t>
            </a:r>
            <a:endParaRPr lang="en-US" altLang="en-US" b="1" dirty="0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23CEDB80-E907-887A-BCA2-51276C07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113" y="1922463"/>
            <a:ext cx="34099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37EB97-F173-6D28-1EA7-B30642DD580F}"/>
              </a:ext>
            </a:extLst>
          </p:cNvPr>
          <p:cNvSpPr txBox="1">
            <a:spLocks noChangeArrowheads="1"/>
          </p:cNvSpPr>
          <p:nvPr/>
        </p:nvSpPr>
        <p:spPr>
          <a:xfrm>
            <a:off x="534081" y="1152072"/>
            <a:ext cx="89154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Wrappers seek a subset of features which </a:t>
            </a:r>
            <a:r>
              <a:rPr lang="en-US" sz="2400" dirty="0">
                <a:solidFill>
                  <a:srgbClr val="C00000"/>
                </a:solidFill>
              </a:rPr>
              <a:t>maximize classification / regression accuracy </a:t>
            </a:r>
            <a:r>
              <a:rPr lang="en-US" sz="2400" dirty="0"/>
              <a:t>(or other objective functions</a:t>
            </a:r>
            <a:r>
              <a:rPr lang="en-US" altLang="en-US" sz="2800" dirty="0"/>
              <a:t>)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Optimizes for a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specific</a:t>
            </a:r>
            <a:r>
              <a:rPr lang="en-US" altLang="en-US" sz="2400" dirty="0">
                <a:ea typeface="MS PGothic" panose="020B0600070205080204" pitchFamily="34" charset="-128"/>
              </a:rPr>
              <a:t> learning algorithm</a:t>
            </a:r>
          </a:p>
          <a:p>
            <a:pPr fontAlgn="auto">
              <a:spcAft>
                <a:spcPts val="0"/>
              </a:spcAft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The feature selection is a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wrapper</a:t>
            </a:r>
            <a:r>
              <a:rPr lang="en-US" altLang="en-US" sz="2400" dirty="0">
                <a:ea typeface="MS PGothic" panose="020B0600070205080204" pitchFamily="34" charset="-128"/>
              </a:rPr>
              <a:t> around the learning algorithm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Select a few subsets of features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Create training/validation sets based on each feature subset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Train the learning algorithm with each training 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Find accuracy (or other objective) with each validation 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Pick the feature subset with the highest accuracy (or other objective)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Variations are based on how to select the feature subsets, since there are an exponential number of subsets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A9F4BA9-02DD-E81B-5220-C60FF8DAB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143" y="-288926"/>
            <a:ext cx="8832850" cy="1939926"/>
          </a:xfrm>
        </p:spPr>
        <p:txBody>
          <a:bodyPr/>
          <a:lstStyle/>
          <a:p>
            <a:br>
              <a:rPr lang="es-ES" altLang="en-US" dirty="0"/>
            </a:br>
            <a:r>
              <a:rPr lang="es-ES" altLang="en-US" dirty="0" err="1"/>
              <a:t>Selection</a:t>
            </a:r>
            <a:r>
              <a:rPr lang="es-ES" altLang="en-US" dirty="0"/>
              <a:t> </a:t>
            </a:r>
            <a:r>
              <a:rPr lang="es-ES" altLang="en-US" dirty="0" err="1"/>
              <a:t>Criteria</a:t>
            </a:r>
            <a:r>
              <a:rPr lang="es-ES" altLang="en-US" dirty="0"/>
              <a:t> (</a:t>
            </a:r>
            <a:r>
              <a:rPr lang="es-ES" altLang="en-US" dirty="0" err="1"/>
              <a:t>Objective</a:t>
            </a:r>
            <a:r>
              <a:rPr lang="es-ES" altLang="en-US" dirty="0"/>
              <a:t> </a:t>
            </a:r>
            <a:r>
              <a:rPr lang="es-ES" altLang="en-US" dirty="0" err="1"/>
              <a:t>Function</a:t>
            </a:r>
            <a:r>
              <a:rPr lang="es-ES" altLang="en-US" dirty="0"/>
              <a:t>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D918957-8951-01BB-D192-FD61A516B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 algn="just">
              <a:buFont typeface="Arial" panose="020B0604020202020204" pitchFamily="34" charset="0"/>
              <a:buNone/>
            </a:pPr>
            <a:r>
              <a:rPr lang="es-ES" altLang="en-US" dirty="0" err="1">
                <a:solidFill>
                  <a:srgbClr val="000000"/>
                </a:solidFill>
              </a:rPr>
              <a:t>Accuracy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Measures</a:t>
            </a:r>
            <a:r>
              <a:rPr lang="es-ES" altLang="en-US" dirty="0">
                <a:solidFill>
                  <a:srgbClr val="000000"/>
                </a:solidFill>
              </a:rPr>
              <a:t>:  </a:t>
            </a:r>
          </a:p>
          <a:p>
            <a:pPr lvl="2" algn="just"/>
            <a:r>
              <a:rPr lang="es-ES" altLang="en-US" dirty="0" err="1">
                <a:solidFill>
                  <a:srgbClr val="000000"/>
                </a:solidFill>
              </a:rPr>
              <a:t>Selection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of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accuracy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measures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rely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on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the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application</a:t>
            </a:r>
            <a:r>
              <a:rPr lang="es-ES" altLang="en-US" dirty="0">
                <a:solidFill>
                  <a:srgbClr val="000000"/>
                </a:solidFill>
              </a:rPr>
              <a:t> and ML </a:t>
            </a:r>
            <a:r>
              <a:rPr lang="es-ES" altLang="en-US" dirty="0" err="1">
                <a:solidFill>
                  <a:srgbClr val="000000"/>
                </a:solidFill>
              </a:rPr>
              <a:t>algorithm</a:t>
            </a:r>
            <a:endParaRPr lang="es-ES" altLang="en-US" dirty="0">
              <a:solidFill>
                <a:srgbClr val="000000"/>
              </a:solidFill>
            </a:endParaRPr>
          </a:p>
          <a:p>
            <a:pPr lvl="2" algn="just"/>
            <a:endParaRPr lang="es-ES" altLang="en-US" dirty="0" err="1">
              <a:solidFill>
                <a:srgbClr val="000000"/>
              </a:solidFill>
            </a:endParaRPr>
          </a:p>
        </p:txBody>
      </p:sp>
      <p:pic>
        <p:nvPicPr>
          <p:cNvPr id="3" name="Picture 2" descr="A diagram of negative negatives&#10;&#10;Description automatically generated">
            <a:extLst>
              <a:ext uri="{FF2B5EF4-FFF2-40B4-BE49-F238E27FC236}">
                <a16:creationId xmlns:a16="http://schemas.microsoft.com/office/drawing/2014/main" id="{9D13F26C-9187-146C-AB44-576B641E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2698561"/>
            <a:ext cx="6953250" cy="39192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D5C26A6-C18F-2954-63C0-1408477CE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Filter vs Wrapper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F761C-42A1-B2F5-E2EB-F2D75240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088"/>
            <a:ext cx="10983913" cy="4351337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2000" u="sng" dirty="0">
                <a:solidFill>
                  <a:srgbClr val="C00000"/>
                </a:solidFill>
              </a:rPr>
              <a:t>Filter </a:t>
            </a:r>
            <a:r>
              <a:rPr lang="en-IN" sz="2000" u="sng" dirty="0" err="1">
                <a:solidFill>
                  <a:srgbClr val="C00000"/>
                </a:solidFill>
              </a:rPr>
              <a:t>Apporach</a:t>
            </a:r>
            <a:endParaRPr lang="en-IN" sz="2000" u="sng" dirty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sz="2000" dirty="0"/>
              <a:t>Advantages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>
                <a:solidFill>
                  <a:srgbClr val="C00000"/>
                </a:solidFill>
              </a:rPr>
              <a:t>Fast</a:t>
            </a:r>
            <a:r>
              <a:rPr lang="en-IN" sz="1800" dirty="0"/>
              <a:t> execution: Filters generally involve a non-iterative computation on the dataset, which can execute much faster than a classifier training session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>
                <a:solidFill>
                  <a:srgbClr val="FF0000"/>
                </a:solidFill>
              </a:rPr>
              <a:t>Generality</a:t>
            </a:r>
            <a:r>
              <a:rPr lang="en-IN" sz="1800" dirty="0"/>
              <a:t>: Since filters evaluate the </a:t>
            </a:r>
            <a:r>
              <a:rPr lang="en-IN" sz="1800" dirty="0">
                <a:solidFill>
                  <a:srgbClr val="C00000"/>
                </a:solidFill>
              </a:rPr>
              <a:t>intrinsic properties </a:t>
            </a:r>
            <a:r>
              <a:rPr lang="en-IN" sz="1800" dirty="0"/>
              <a:t>of the data, rather than their interactions with a particular classifier, their results exhibit more generality and will be good for a large family of classifiers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sz="2000" dirty="0"/>
              <a:t>Disadvantages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/>
              <a:t>Tendency to select </a:t>
            </a:r>
            <a:r>
              <a:rPr lang="en-IN" sz="1800" dirty="0">
                <a:solidFill>
                  <a:srgbClr val="C00000"/>
                </a:solidFill>
              </a:rPr>
              <a:t>large</a:t>
            </a:r>
            <a:r>
              <a:rPr lang="en-IN" sz="1800" dirty="0"/>
              <a:t> subsets: Filter objective functions are generally monotonic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CF5DB3A-8643-747A-7746-5CA8B572E394}"/>
              </a:ext>
            </a:extLst>
          </p:cNvPr>
          <p:cNvSpPr txBox="1">
            <a:spLocks/>
          </p:cNvSpPr>
          <p:nvPr/>
        </p:nvSpPr>
        <p:spPr bwMode="auto">
          <a:xfrm>
            <a:off x="838200" y="4276725"/>
            <a:ext cx="10598150" cy="2819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IN" sz="2000" u="sng" kern="0" dirty="0">
                <a:solidFill>
                  <a:srgbClr val="C00000"/>
                </a:solidFill>
              </a:rPr>
              <a:t>Wrapper Approach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IN" sz="2000" kern="0" dirty="0">
                <a:solidFill>
                  <a:schemeClr val="tx1"/>
                </a:solidFill>
              </a:rPr>
              <a:t>Advantages</a:t>
            </a:r>
          </a:p>
          <a:p>
            <a:pPr lvl="1">
              <a:defRPr/>
            </a:pPr>
            <a:r>
              <a:rPr lang="en-IN" sz="1800" kern="0" dirty="0">
                <a:solidFill>
                  <a:srgbClr val="C00000"/>
                </a:solidFill>
              </a:rPr>
              <a:t>Accuracy</a:t>
            </a:r>
            <a:r>
              <a:rPr lang="en-IN" sz="1800" kern="0" dirty="0">
                <a:solidFill>
                  <a:schemeClr val="tx1"/>
                </a:solidFill>
              </a:rPr>
              <a:t>: wrappers generally have better recognition rates than filters since they tuned to the specific interactions between the classifier and the features.</a:t>
            </a:r>
          </a:p>
          <a:p>
            <a:pPr lvl="1">
              <a:defRPr/>
            </a:pPr>
            <a:r>
              <a:rPr lang="en-IN" sz="1800" kern="0" dirty="0">
                <a:solidFill>
                  <a:srgbClr val="C00000"/>
                </a:solidFill>
              </a:rPr>
              <a:t>Avoid overfitting </a:t>
            </a:r>
            <a:r>
              <a:rPr lang="en-IN" sz="1800" kern="0" dirty="0">
                <a:solidFill>
                  <a:schemeClr val="tx1"/>
                </a:solidFill>
              </a:rPr>
              <a:t>: </a:t>
            </a:r>
            <a:r>
              <a:rPr lang="en-US" sz="1800" kern="0" dirty="0">
                <a:solidFill>
                  <a:schemeClr val="tx1"/>
                </a:solidFill>
              </a:rPr>
              <a:t>use internal mechanism of the ML algorithm to control the overfitting</a:t>
            </a:r>
            <a:r>
              <a:rPr lang="en-IN" sz="1800" kern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IN" sz="2000" kern="0" dirty="0">
                <a:solidFill>
                  <a:schemeClr val="tx1"/>
                </a:solidFill>
              </a:rPr>
              <a:t>Disadvantages</a:t>
            </a:r>
          </a:p>
          <a:p>
            <a:pPr lvl="1">
              <a:defRPr/>
            </a:pPr>
            <a:r>
              <a:rPr lang="en-IN" sz="1800" kern="0" dirty="0">
                <a:solidFill>
                  <a:srgbClr val="C00000"/>
                </a:solidFill>
              </a:rPr>
              <a:t>Slow</a:t>
            </a:r>
            <a:r>
              <a:rPr lang="en-IN" sz="1800" kern="0" dirty="0">
                <a:solidFill>
                  <a:schemeClr val="tx1"/>
                </a:solidFill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1514576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AD1DAF6-9FAC-6165-DFC6-B529084A9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Evaluation strategies – </a:t>
            </a:r>
            <a:r>
              <a:rPr lang="es-ES" altLang="en-US" sz="4000" dirty="0" err="1">
                <a:solidFill>
                  <a:srgbClr val="000000"/>
                </a:solidFill>
              </a:rPr>
              <a:t>Embedded</a:t>
            </a:r>
            <a:r>
              <a:rPr lang="en-US" altLang="en-US" sz="4000" dirty="0"/>
              <a:t> Methods</a:t>
            </a:r>
            <a:endParaRPr lang="es-ES" altLang="en-US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F8ED1FE-D89E-16C8-1097-DCBB2CE03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2400" dirty="0"/>
              <a:t>Embedded methods </a:t>
            </a:r>
            <a:r>
              <a:rPr lang="en-US" altLang="en-US" sz="2400" dirty="0">
                <a:solidFill>
                  <a:srgbClr val="C00000"/>
                </a:solidFill>
              </a:rPr>
              <a:t>embed</a:t>
            </a:r>
            <a:r>
              <a:rPr lang="en-US" altLang="en-US" sz="2400" dirty="0"/>
              <a:t> the selection procedure in the </a:t>
            </a:r>
            <a:r>
              <a:rPr lang="en-US" altLang="en-US" sz="2400" dirty="0">
                <a:solidFill>
                  <a:srgbClr val="C00000"/>
                </a:solidFill>
              </a:rPr>
              <a:t>training</a:t>
            </a:r>
            <a:r>
              <a:rPr lang="en-US" altLang="en-US" sz="2400" dirty="0"/>
              <a:t> of the predictive model (e.g. Random forest)</a:t>
            </a:r>
            <a:endParaRPr lang="es-ES" altLang="en-US" sz="2400" dirty="0"/>
          </a:p>
          <a:p>
            <a:pPr lvl="1" algn="just"/>
            <a:r>
              <a:rPr lang="es-ES" altLang="en-US" dirty="0" err="1">
                <a:solidFill>
                  <a:srgbClr val="000000"/>
                </a:solidFill>
              </a:rPr>
              <a:t>The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features</a:t>
            </a:r>
            <a:r>
              <a:rPr lang="es-ES" altLang="en-US" dirty="0">
                <a:solidFill>
                  <a:srgbClr val="000000"/>
                </a:solidFill>
              </a:rPr>
              <a:t> are </a:t>
            </a:r>
            <a:r>
              <a:rPr lang="es-ES" altLang="en-US" dirty="0" err="1">
                <a:solidFill>
                  <a:srgbClr val="000000"/>
                </a:solidFill>
              </a:rPr>
              <a:t>selected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during</a:t>
            </a:r>
            <a:r>
              <a:rPr lang="es-ES" altLang="en-US" dirty="0">
                <a:solidFill>
                  <a:srgbClr val="C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the</a:t>
            </a:r>
            <a:r>
              <a:rPr lang="es-ES" altLang="en-US" dirty="0">
                <a:solidFill>
                  <a:srgbClr val="C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learning</a:t>
            </a:r>
            <a:r>
              <a:rPr lang="es-ES" altLang="en-US" dirty="0">
                <a:solidFill>
                  <a:srgbClr val="C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process</a:t>
            </a:r>
            <a:r>
              <a:rPr lang="es-ES" altLang="en-US" dirty="0">
                <a:solidFill>
                  <a:srgbClr val="000000"/>
                </a:solidFill>
              </a:rPr>
              <a:t>. </a:t>
            </a:r>
          </a:p>
          <a:p>
            <a:pPr lvl="1" algn="just"/>
            <a:r>
              <a:rPr lang="es-ES" altLang="en-US" dirty="0">
                <a:solidFill>
                  <a:srgbClr val="000000"/>
                </a:solidFill>
              </a:rPr>
              <a:t>Similar </a:t>
            </a:r>
            <a:r>
              <a:rPr lang="es-ES" altLang="en-US" dirty="0" err="1">
                <a:solidFill>
                  <a:srgbClr val="000000"/>
                </a:solidFill>
              </a:rPr>
              <a:t>to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the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wrapper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approach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features</a:t>
            </a:r>
            <a:r>
              <a:rPr lang="es-ES" altLang="en-US" dirty="0">
                <a:solidFill>
                  <a:srgbClr val="000000"/>
                </a:solidFill>
              </a:rPr>
              <a:t> are </a:t>
            </a:r>
            <a:r>
              <a:rPr lang="es-ES" altLang="en-US" dirty="0" err="1">
                <a:solidFill>
                  <a:srgbClr val="000000"/>
                </a:solidFill>
              </a:rPr>
              <a:t>specifically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selected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for</a:t>
            </a:r>
            <a:r>
              <a:rPr lang="es-ES" altLang="en-US" dirty="0">
                <a:solidFill>
                  <a:srgbClr val="000000"/>
                </a:solidFill>
              </a:rPr>
              <a:t> a </a:t>
            </a:r>
            <a:r>
              <a:rPr lang="es-ES" altLang="en-US" dirty="0" err="1">
                <a:solidFill>
                  <a:srgbClr val="C00000"/>
                </a:solidFill>
              </a:rPr>
              <a:t>certain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learning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algorithm</a:t>
            </a:r>
            <a:r>
              <a:rPr lang="es-ES" altLang="en-US" dirty="0">
                <a:solidFill>
                  <a:srgbClr val="000000"/>
                </a:solidFill>
              </a:rPr>
              <a:t>  </a:t>
            </a:r>
          </a:p>
          <a:p>
            <a:pPr lvl="1" algn="just"/>
            <a:r>
              <a:rPr lang="es-ES" altLang="en-US" dirty="0" err="1"/>
              <a:t>Achieve</a:t>
            </a:r>
            <a:r>
              <a:rPr lang="es-ES" altLang="en-US" dirty="0"/>
              <a:t> a </a:t>
            </a:r>
            <a:r>
              <a:rPr lang="es-ES" altLang="en-US" dirty="0" err="1">
                <a:solidFill>
                  <a:srgbClr val="C00000"/>
                </a:solidFill>
              </a:rPr>
              <a:t>faster</a:t>
            </a:r>
            <a:r>
              <a:rPr lang="es-ES" altLang="en-US" dirty="0"/>
              <a:t> </a:t>
            </a:r>
            <a:r>
              <a:rPr lang="es-ES" altLang="en-US" dirty="0" err="1"/>
              <a:t>solution</a:t>
            </a:r>
            <a:r>
              <a:rPr lang="es-ES" altLang="en-US" dirty="0"/>
              <a:t> </a:t>
            </a:r>
            <a:r>
              <a:rPr lang="es-ES" altLang="en-US" dirty="0" err="1"/>
              <a:t>by</a:t>
            </a:r>
            <a:r>
              <a:rPr lang="es-ES" altLang="en-US" dirty="0"/>
              <a:t> </a:t>
            </a:r>
            <a:r>
              <a:rPr lang="es-ES" altLang="en-US" dirty="0" err="1"/>
              <a:t>avoiding</a:t>
            </a:r>
            <a:r>
              <a:rPr lang="es-ES" altLang="en-US" dirty="0"/>
              <a:t> </a:t>
            </a:r>
            <a:r>
              <a:rPr lang="es-ES" altLang="en-US" dirty="0" err="1"/>
              <a:t>the</a:t>
            </a:r>
            <a:r>
              <a:rPr lang="es-ES" altLang="en-US" dirty="0"/>
              <a:t> </a:t>
            </a:r>
            <a:r>
              <a:rPr lang="es-ES" altLang="en-US" dirty="0" err="1"/>
              <a:t>re-training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a predictor </a:t>
            </a:r>
            <a:r>
              <a:rPr lang="es-ES" altLang="en-US" dirty="0" err="1"/>
              <a:t>for</a:t>
            </a:r>
            <a:r>
              <a:rPr lang="es-ES" altLang="en-US" dirty="0"/>
              <a:t> </a:t>
            </a:r>
            <a:r>
              <a:rPr lang="es-ES" altLang="en-US" dirty="0" err="1"/>
              <a:t>each</a:t>
            </a:r>
            <a:r>
              <a:rPr lang="es-ES" altLang="en-US" dirty="0"/>
              <a:t> </a:t>
            </a:r>
            <a:r>
              <a:rPr lang="es-ES" altLang="en-US" dirty="0" err="1"/>
              <a:t>feature</a:t>
            </a:r>
            <a:r>
              <a:rPr lang="es-ES" altLang="en-US" dirty="0"/>
              <a:t> </a:t>
            </a:r>
            <a:r>
              <a:rPr lang="es-ES" altLang="en-US" dirty="0" err="1"/>
              <a:t>subset</a:t>
            </a:r>
            <a:r>
              <a:rPr lang="es-ES" altLang="en-US" dirty="0"/>
              <a:t> </a:t>
            </a:r>
            <a:r>
              <a:rPr lang="es-ES" altLang="en-US" dirty="0" err="1"/>
              <a:t>explored</a:t>
            </a:r>
            <a:r>
              <a:rPr lang="es-ES" altLang="en-US" dirty="0"/>
              <a:t>.</a:t>
            </a:r>
            <a:endParaRPr lang="es-ES" altLang="en-US" dirty="0">
              <a:solidFill>
                <a:srgbClr val="000000"/>
              </a:solidFill>
            </a:endParaRPr>
          </a:p>
        </p:txBody>
      </p:sp>
      <p:pic>
        <p:nvPicPr>
          <p:cNvPr id="3482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80C53883-99B5-A2B2-FBE2-001F137D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71" y="4482636"/>
            <a:ext cx="7206343" cy="213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0EE0F00-46DA-DCD6-81D0-352F5E411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686" y="511175"/>
            <a:ext cx="9895114" cy="708025"/>
          </a:xfrm>
        </p:spPr>
        <p:txBody>
          <a:bodyPr/>
          <a:lstStyle/>
          <a:p>
            <a:r>
              <a:rPr lang="en-US" altLang="en-US" dirty="0"/>
              <a:t>Candidate Subset Selection - Naïve Search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41154770-1D55-ADAF-46E2-6FF0EE57559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79714" y="1524000"/>
            <a:ext cx="10407424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Sort the given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400" dirty="0">
                <a:cs typeface="Arial" panose="020B0604020202020204" pitchFamily="34" charset="0"/>
              </a:rPr>
              <a:t> features in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order</a:t>
            </a:r>
            <a:r>
              <a:rPr lang="en-US" altLang="en-US" sz="2400" dirty="0">
                <a:cs typeface="Arial" panose="020B0604020202020204" pitchFamily="34" charset="0"/>
              </a:rPr>
              <a:t> of their probability of correct recognition based on filter criteria (</a:t>
            </a:r>
            <a:r>
              <a:rPr lang="en-US" sz="2400" dirty="0"/>
              <a:t>e.g. correlation with output</a:t>
            </a:r>
            <a:r>
              <a:rPr lang="en-US" altLang="en-US" sz="2400" dirty="0">
                <a:cs typeface="Arial" panose="020B0604020202020204" pitchFamily="34" charset="0"/>
              </a:rPr>
              <a:t>) or classification result (in wrapper methods).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Select the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top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M</a:t>
            </a:r>
            <a:r>
              <a:rPr lang="en-US" altLang="en-US" sz="2400" dirty="0">
                <a:cs typeface="Arial" panose="020B0604020202020204" pitchFamily="34" charset="0"/>
              </a:rPr>
              <a:t> features from this sorted list.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Advantage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Fast</a:t>
            </a:r>
            <a:r>
              <a:rPr lang="en-US" altLang="en-US" sz="2000" dirty="0">
                <a:cs typeface="Arial" panose="020B0604020202020204" pitchFamily="34" charset="0"/>
              </a:rPr>
              <a:t> </a:t>
            </a:r>
          </a:p>
          <a:p>
            <a:pPr lvl="1"/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Disadvantage</a:t>
            </a:r>
          </a:p>
          <a:p>
            <a:pPr lvl="1"/>
            <a:r>
              <a:rPr lang="en-US" altLang="en-US" sz="2000" dirty="0">
                <a:cs typeface="Arial" panose="020B0604020202020204" pitchFamily="34" charset="0"/>
              </a:rPr>
              <a:t>Feature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correlation</a:t>
            </a:r>
            <a:r>
              <a:rPr lang="en-US" altLang="en-US" sz="2000" dirty="0">
                <a:cs typeface="Arial" panose="020B0604020202020204" pitchFamily="34" charset="0"/>
              </a:rPr>
              <a:t> is not considered.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Best set </a:t>
            </a:r>
            <a:r>
              <a:rPr lang="en-US" altLang="en-US" sz="2000" dirty="0">
                <a:cs typeface="Arial" panose="020B0604020202020204" pitchFamily="34" charset="0"/>
              </a:rPr>
              <a:t>of features may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not</a:t>
            </a:r>
            <a:r>
              <a:rPr lang="en-US" altLang="en-US" sz="2000" dirty="0">
                <a:cs typeface="Arial" panose="020B0604020202020204" pitchFamily="34" charset="0"/>
              </a:rPr>
              <a:t> even contain the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best individual </a:t>
            </a:r>
            <a:r>
              <a:rPr lang="en-US" altLang="en-US" sz="2000" dirty="0">
                <a:cs typeface="Arial" panose="020B0604020202020204" pitchFamily="34" charset="0"/>
              </a:rPr>
              <a:t>feature.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49838-5432-6600-8DDF-24CB22C6A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896" y="4745945"/>
            <a:ext cx="18774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ACBD4-3D07-B09A-658C-BA2473BC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037" y="2848046"/>
            <a:ext cx="28761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Features: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D05CB19-843C-50FA-4CFA-284BB8F1026F}"/>
              </a:ext>
            </a:extLst>
          </p:cNvPr>
          <p:cNvSpPr/>
          <p:nvPr/>
        </p:nvSpPr>
        <p:spPr>
          <a:xfrm>
            <a:off x="9039896" y="4441145"/>
            <a:ext cx="201999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662BA-7905-9FBF-ECDF-267D09A7F477}"/>
              </a:ext>
            </a:extLst>
          </p:cNvPr>
          <p:cNvSpPr txBox="1"/>
          <p:nvPr/>
        </p:nvSpPr>
        <p:spPr>
          <a:xfrm>
            <a:off x="8688037" y="3790123"/>
            <a:ext cx="268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cs typeface="Arial" panose="020B0604020202020204" pitchFamily="34" charset="0"/>
              </a:rPr>
              <a:t>Rank of </a:t>
            </a:r>
            <a:r>
              <a:rPr lang="en-US" altLang="en-US" dirty="0">
                <a:cs typeface="Arial" panose="020B0604020202020204" pitchFamily="34" charset="0"/>
              </a:rPr>
              <a:t>individual </a:t>
            </a:r>
            <a:r>
              <a:rPr lang="en-US" altLang="en-US" sz="1800" dirty="0">
                <a:cs typeface="Arial" panose="020B0604020202020204" pitchFamily="34" charset="0"/>
              </a:rPr>
              <a:t>features by classification accuracy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0EE0F00-46DA-DCD6-81D0-352F5E411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686" y="511175"/>
            <a:ext cx="9895114" cy="708025"/>
          </a:xfrm>
        </p:spPr>
        <p:txBody>
          <a:bodyPr/>
          <a:lstStyle/>
          <a:p>
            <a:r>
              <a:rPr lang="en-US" altLang="en-US" dirty="0"/>
              <a:t>Search Strategies - Exhaustive Search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41154770-1D55-ADAF-46E2-6FF0EE57559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0999" y="1643746"/>
            <a:ext cx="8164286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Exhaustive search generates all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3200" baseline="30000" dirty="0">
                <a:solidFill>
                  <a:srgbClr val="C00000"/>
                </a:solidFill>
              </a:rPr>
              <a:t>n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>
                <a:cs typeface="Arial" panose="020B0604020202020204" pitchFamily="34" charset="0"/>
              </a:rPr>
              <a:t>possible subset of n features 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Each of these subsets should be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evaluated</a:t>
            </a:r>
            <a:r>
              <a:rPr lang="en-US" altLang="en-US" sz="2400" dirty="0">
                <a:cs typeface="Arial" panose="020B0604020202020204" pitchFamily="34" charset="0"/>
              </a:rPr>
              <a:t> using objective function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This evaluation is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computationally expensive</a:t>
            </a:r>
            <a:r>
              <a:rPr lang="en-US" altLang="en-US" sz="2400" dirty="0">
                <a:cs typeface="Arial" panose="020B0604020202020204" pitchFamily="34" charset="0"/>
              </a:rPr>
              <a:t>, especially in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wrapper</a:t>
            </a:r>
            <a:r>
              <a:rPr lang="en-US" altLang="en-US" sz="2400" dirty="0">
                <a:cs typeface="Arial" panose="020B0604020202020204" pitchFamily="34" charset="0"/>
              </a:rPr>
              <a:t> method which needs training process, if many features exists in the dataset </a:t>
            </a:r>
          </a:p>
          <a:p>
            <a:pPr lvl="1"/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In such cases, it is more practical to use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heuristic</a:t>
            </a:r>
            <a:r>
              <a:rPr lang="en-US" altLang="en-US" sz="2400" dirty="0">
                <a:cs typeface="Arial" panose="020B0604020202020204" pitchFamily="34" charset="0"/>
              </a:rPr>
              <a:t> approaches </a:t>
            </a:r>
          </a:p>
          <a:p>
            <a:pPr lvl="1"/>
            <a:r>
              <a:rPr lang="en-US" altLang="en-US" sz="2000" dirty="0">
                <a:cs typeface="Arial" panose="020B0604020202020204" pitchFamily="34" charset="0"/>
              </a:rPr>
              <a:t>Sometimes the results of heuristic approaches is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not globally optimum </a:t>
            </a:r>
            <a:r>
              <a:rPr lang="en-US" altLang="en-US" sz="2000" dirty="0">
                <a:cs typeface="Arial" panose="020B0604020202020204" pitchFamily="34" charset="0"/>
              </a:rPr>
              <a:t>.</a:t>
            </a:r>
          </a:p>
          <a:p>
            <a:pPr lvl="1"/>
            <a:endParaRPr lang="en-US" altLang="en-US" sz="2000" dirty="0"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6B498-05A7-441E-8740-B9E1AE74D236}"/>
              </a:ext>
            </a:extLst>
          </p:cNvPr>
          <p:cNvGrpSpPr>
            <a:grpSpLocks/>
          </p:cNvGrpSpPr>
          <p:nvPr/>
        </p:nvGrpSpPr>
        <p:grpSpPr bwMode="auto">
          <a:xfrm>
            <a:off x="7621588" y="1607619"/>
            <a:ext cx="4116387" cy="5065512"/>
            <a:chOff x="5375349" y="2027701"/>
            <a:chExt cx="3281614" cy="4471451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AD09369-3E23-EC4F-8067-2BE86C05B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5349" y="2377075"/>
              <a:ext cx="3281614" cy="3362086"/>
              <a:chOff x="3894812" y="2001652"/>
              <a:chExt cx="5065927" cy="4689080"/>
            </a:xfrm>
          </p:grpSpPr>
          <p:grpSp>
            <p:nvGrpSpPr>
              <p:cNvPr id="10" name="Group 5">
                <a:extLst>
                  <a:ext uri="{FF2B5EF4-FFF2-40B4-BE49-F238E27FC236}">
                    <a16:creationId xmlns:a16="http://schemas.microsoft.com/office/drawing/2014/main" id="{02A45F4E-4302-FEE3-7E47-6740681F36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5232" y="2001652"/>
                <a:ext cx="4936272" cy="4689080"/>
                <a:chOff x="156118" y="1912442"/>
                <a:chExt cx="8686795" cy="486749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1221D2E-71A1-19B4-54FF-23B7E528AECA}"/>
                    </a:ext>
                  </a:extLst>
                </p:cNvPr>
                <p:cNvSpPr/>
                <p:nvPr/>
              </p:nvSpPr>
              <p:spPr>
                <a:xfrm>
                  <a:off x="4162966" y="6296662"/>
                  <a:ext cx="1021113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C943930-0E6F-5517-701F-26D83486C9E5}"/>
                    </a:ext>
                  </a:extLst>
                </p:cNvPr>
                <p:cNvSpPr/>
                <p:nvPr/>
              </p:nvSpPr>
              <p:spPr>
                <a:xfrm>
                  <a:off x="1288725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F116846-2B85-7108-1772-CABBAF052FC9}"/>
                    </a:ext>
                  </a:extLst>
                </p:cNvPr>
                <p:cNvSpPr/>
                <p:nvPr/>
              </p:nvSpPr>
              <p:spPr>
                <a:xfrm>
                  <a:off x="3059341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D949E30-4844-6E19-A90F-750A895CF197}"/>
                    </a:ext>
                  </a:extLst>
                </p:cNvPr>
                <p:cNvSpPr/>
                <p:nvPr/>
              </p:nvSpPr>
              <p:spPr>
                <a:xfrm>
                  <a:off x="5105002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B794294-97B7-E9D8-3304-85823862159C}"/>
                    </a:ext>
                  </a:extLst>
                </p:cNvPr>
                <p:cNvSpPr/>
                <p:nvPr/>
              </p:nvSpPr>
              <p:spPr>
                <a:xfrm>
                  <a:off x="7054399" y="5341105"/>
                  <a:ext cx="1021111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6B4B17F-72FF-E1D4-BA4D-52573F31A687}"/>
                    </a:ext>
                  </a:extLst>
                </p:cNvPr>
                <p:cNvSpPr/>
                <p:nvPr/>
              </p:nvSpPr>
              <p:spPr>
                <a:xfrm>
                  <a:off x="154156" y="4200928"/>
                  <a:ext cx="1041742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2ED68DE-E1AC-F23F-EE72-836051759761}"/>
                    </a:ext>
                  </a:extLst>
                </p:cNvPr>
                <p:cNvSpPr/>
                <p:nvPr/>
              </p:nvSpPr>
              <p:spPr>
                <a:xfrm>
                  <a:off x="1821630" y="4200928"/>
                  <a:ext cx="1038303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ED5FC4-A449-EBD6-F03A-331F0B74FADA}"/>
                    </a:ext>
                  </a:extLst>
                </p:cNvPr>
                <p:cNvSpPr/>
                <p:nvPr/>
              </p:nvSpPr>
              <p:spPr>
                <a:xfrm>
                  <a:off x="3458159" y="4200928"/>
                  <a:ext cx="1038303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149D2DF-68E5-4740-9687-B62B91E6A628}"/>
                    </a:ext>
                  </a:extLst>
                </p:cNvPr>
                <p:cNvSpPr/>
                <p:nvPr/>
              </p:nvSpPr>
              <p:spPr>
                <a:xfrm>
                  <a:off x="4960603" y="4215130"/>
                  <a:ext cx="1038303" cy="460533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51DCF4C-DDB1-C2FF-FA03-97D45EE223AB}"/>
                    </a:ext>
                  </a:extLst>
                </p:cNvPr>
                <p:cNvSpPr/>
                <p:nvPr/>
              </p:nvSpPr>
              <p:spPr>
                <a:xfrm>
                  <a:off x="6304896" y="4200928"/>
                  <a:ext cx="1041740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D4D0087-3E5B-4EF5-E061-2E070674CECC}"/>
                    </a:ext>
                  </a:extLst>
                </p:cNvPr>
                <p:cNvSpPr/>
                <p:nvPr/>
              </p:nvSpPr>
              <p:spPr>
                <a:xfrm>
                  <a:off x="7803902" y="4200928"/>
                  <a:ext cx="1041740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86DD94B-66AB-9493-131F-6441D628E92A}"/>
                    </a:ext>
                  </a:extLst>
                </p:cNvPr>
                <p:cNvSpPr/>
                <p:nvPr/>
              </p:nvSpPr>
              <p:spPr>
                <a:xfrm>
                  <a:off x="4083891" y="1912460"/>
                  <a:ext cx="1021111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5F9860-EA63-B4D6-63F5-36B045F32942}"/>
                    </a:ext>
                  </a:extLst>
                </p:cNvPr>
                <p:cNvSpPr/>
                <p:nvPr/>
              </p:nvSpPr>
              <p:spPr>
                <a:xfrm>
                  <a:off x="1436564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5DEB7B0-E1F4-82A0-AC27-05365280016C}"/>
                    </a:ext>
                  </a:extLst>
                </p:cNvPr>
                <p:cNvSpPr/>
                <p:nvPr/>
              </p:nvSpPr>
              <p:spPr>
                <a:xfrm>
                  <a:off x="3200302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F7E2B36-611E-5CB6-8B7F-6C435B94A964}"/>
                    </a:ext>
                  </a:extLst>
                </p:cNvPr>
                <p:cNvSpPr/>
                <p:nvPr/>
              </p:nvSpPr>
              <p:spPr>
                <a:xfrm>
                  <a:off x="5249402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37153B-E87D-FF47-211D-2F0319427B1F}"/>
                    </a:ext>
                  </a:extLst>
                </p:cNvPr>
                <p:cNvSpPr/>
                <p:nvPr/>
              </p:nvSpPr>
              <p:spPr>
                <a:xfrm>
                  <a:off x="7202236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0B8CA08-3493-2A15-F261-F3CFA1DFF759}"/>
                    </a:ext>
                  </a:extLst>
                </p:cNvPr>
                <p:cNvCxnSpPr>
                  <a:stCxn id="27" idx="0"/>
                  <a:endCxn id="28" idx="4"/>
                </p:cNvCxnSpPr>
                <p:nvPr/>
              </p:nvCxnSpPr>
              <p:spPr>
                <a:xfrm flipH="1" flipV="1">
                  <a:off x="1797562" y="5823955"/>
                  <a:ext cx="2877681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7D940C9-152F-F260-FD83-62795DB0906B}"/>
                    </a:ext>
                  </a:extLst>
                </p:cNvPr>
                <p:cNvCxnSpPr>
                  <a:stCxn id="27" idx="0"/>
                  <a:endCxn id="29" idx="4"/>
                </p:cNvCxnSpPr>
                <p:nvPr/>
              </p:nvCxnSpPr>
              <p:spPr>
                <a:xfrm flipH="1" flipV="1">
                  <a:off x="3568178" y="5823955"/>
                  <a:ext cx="1107064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D46F2FB-49A6-BF62-3226-DFAE96654C35}"/>
                    </a:ext>
                  </a:extLst>
                </p:cNvPr>
                <p:cNvCxnSpPr>
                  <a:stCxn id="27" idx="0"/>
                  <a:endCxn id="30" idx="4"/>
                </p:cNvCxnSpPr>
                <p:nvPr/>
              </p:nvCxnSpPr>
              <p:spPr>
                <a:xfrm flipV="1">
                  <a:off x="4675242" y="5823955"/>
                  <a:ext cx="938597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8BA0740-221F-05BD-F8DC-121EF0179F60}"/>
                    </a:ext>
                  </a:extLst>
                </p:cNvPr>
                <p:cNvCxnSpPr>
                  <a:stCxn id="27" idx="0"/>
                  <a:endCxn id="31" idx="4"/>
                </p:cNvCxnSpPr>
                <p:nvPr/>
              </p:nvCxnSpPr>
              <p:spPr>
                <a:xfrm flipV="1">
                  <a:off x="4675242" y="5823955"/>
                  <a:ext cx="2887994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3E956C1-C0E3-0E10-CC77-1C6B9D79684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H="1" flipV="1">
                  <a:off x="803956" y="4675663"/>
                  <a:ext cx="993606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C90E13-7EA8-3F07-8970-140BB07C98E7}"/>
                    </a:ext>
                  </a:extLst>
                </p:cNvPr>
                <p:cNvCxnSpPr>
                  <a:stCxn id="28" idx="0"/>
                  <a:endCxn id="33" idx="4"/>
                </p:cNvCxnSpPr>
                <p:nvPr/>
              </p:nvCxnSpPr>
              <p:spPr>
                <a:xfrm flipV="1">
                  <a:off x="1797562" y="4659433"/>
                  <a:ext cx="53978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EA2FA8-79E3-AFB6-5E2D-02C255EA3B72}"/>
                    </a:ext>
                  </a:extLst>
                </p:cNvPr>
                <p:cNvCxnSpPr>
                  <a:stCxn id="28" idx="0"/>
                  <a:endCxn id="34" idx="4"/>
                </p:cNvCxnSpPr>
                <p:nvPr/>
              </p:nvCxnSpPr>
              <p:spPr>
                <a:xfrm flipV="1">
                  <a:off x="1797562" y="4659433"/>
                  <a:ext cx="218318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15153A7-D16F-1878-9220-E351F17F8606}"/>
                    </a:ext>
                  </a:extLst>
                </p:cNvPr>
                <p:cNvCxnSpPr>
                  <a:stCxn id="28" idx="0"/>
                  <a:endCxn id="35" idx="4"/>
                </p:cNvCxnSpPr>
                <p:nvPr/>
              </p:nvCxnSpPr>
              <p:spPr>
                <a:xfrm flipV="1">
                  <a:off x="1797562" y="4675663"/>
                  <a:ext cx="3678754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9597531-CB40-2EDF-09F9-17879337FC07}"/>
                    </a:ext>
                  </a:extLst>
                </p:cNvPr>
                <p:cNvCxnSpPr>
                  <a:stCxn id="28" idx="0"/>
                  <a:endCxn id="36" idx="4"/>
                </p:cNvCxnSpPr>
                <p:nvPr/>
              </p:nvCxnSpPr>
              <p:spPr>
                <a:xfrm flipV="1">
                  <a:off x="1797562" y="4659433"/>
                  <a:ext cx="5029924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B3A3BA-0C33-F19C-2714-B148DF9F4908}"/>
                    </a:ext>
                  </a:extLst>
                </p:cNvPr>
                <p:cNvCxnSpPr>
                  <a:stCxn id="28" idx="0"/>
                  <a:endCxn id="37" idx="4"/>
                </p:cNvCxnSpPr>
                <p:nvPr/>
              </p:nvCxnSpPr>
              <p:spPr>
                <a:xfrm flipV="1">
                  <a:off x="1797562" y="4659433"/>
                  <a:ext cx="652549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2021C04-73BE-93C2-27CC-A0F5BFF236AE}"/>
                    </a:ext>
                  </a:extLst>
                </p:cNvPr>
                <p:cNvCxnSpPr>
                  <a:stCxn id="29" idx="0"/>
                </p:cNvCxnSpPr>
                <p:nvPr/>
              </p:nvCxnSpPr>
              <p:spPr>
                <a:xfrm flipH="1" flipV="1">
                  <a:off x="803956" y="4675663"/>
                  <a:ext cx="2764223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6A2FB57-8F83-A54C-AFA3-A031DCBB5F30}"/>
                    </a:ext>
                  </a:extLst>
                </p:cNvPr>
                <p:cNvCxnSpPr>
                  <a:stCxn id="29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1230835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F78E51D-FE59-EB9C-9108-00FA56E6B1FB}"/>
                    </a:ext>
                  </a:extLst>
                </p:cNvPr>
                <p:cNvCxnSpPr>
                  <a:stCxn id="29" idx="0"/>
                  <a:endCxn id="34" idx="4"/>
                </p:cNvCxnSpPr>
                <p:nvPr/>
              </p:nvCxnSpPr>
              <p:spPr>
                <a:xfrm flipV="1">
                  <a:off x="3568178" y="4659433"/>
                  <a:ext cx="41257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F33E694-8B3A-7974-8D5E-156335F29B8D}"/>
                    </a:ext>
                  </a:extLst>
                </p:cNvPr>
                <p:cNvCxnSpPr>
                  <a:stCxn id="29" idx="0"/>
                  <a:endCxn id="35" idx="4"/>
                </p:cNvCxnSpPr>
                <p:nvPr/>
              </p:nvCxnSpPr>
              <p:spPr>
                <a:xfrm flipV="1">
                  <a:off x="3568178" y="4675663"/>
                  <a:ext cx="1908138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27B5650-BCB2-F1FE-BB7B-62ADE4A3B978}"/>
                    </a:ext>
                  </a:extLst>
                </p:cNvPr>
                <p:cNvCxnSpPr>
                  <a:stCxn id="29" idx="0"/>
                  <a:endCxn id="36" idx="4"/>
                </p:cNvCxnSpPr>
                <p:nvPr/>
              </p:nvCxnSpPr>
              <p:spPr>
                <a:xfrm flipV="1">
                  <a:off x="3568178" y="4659433"/>
                  <a:ext cx="325930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2B155B8-0E47-D642-5667-60959472F445}"/>
                    </a:ext>
                  </a:extLst>
                </p:cNvPr>
                <p:cNvCxnSpPr>
                  <a:stCxn id="29" idx="0"/>
                  <a:endCxn id="37" idx="4"/>
                </p:cNvCxnSpPr>
                <p:nvPr/>
              </p:nvCxnSpPr>
              <p:spPr>
                <a:xfrm flipV="1">
                  <a:off x="3568178" y="4659433"/>
                  <a:ext cx="4754874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18D2C2-B89D-8DD7-E7A4-24462BC230B7}"/>
                    </a:ext>
                  </a:extLst>
                </p:cNvPr>
                <p:cNvCxnSpPr>
                  <a:stCxn id="30" idx="0"/>
                </p:cNvCxnSpPr>
                <p:nvPr/>
              </p:nvCxnSpPr>
              <p:spPr>
                <a:xfrm flipH="1" flipV="1">
                  <a:off x="821145" y="4667548"/>
                  <a:ext cx="4792694" cy="673556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E725154-7237-4F60-841C-C6A88951A67E}"/>
                    </a:ext>
                  </a:extLst>
                </p:cNvPr>
                <p:cNvCxnSpPr>
                  <a:stCxn id="30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327649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202351E-AB93-55A3-81A7-DB2BF8EF275B}"/>
                    </a:ext>
                  </a:extLst>
                </p:cNvPr>
                <p:cNvCxnSpPr>
                  <a:stCxn id="30" idx="0"/>
                  <a:endCxn id="34" idx="4"/>
                </p:cNvCxnSpPr>
                <p:nvPr/>
              </p:nvCxnSpPr>
              <p:spPr>
                <a:xfrm flipH="1" flipV="1">
                  <a:off x="3980749" y="4659433"/>
                  <a:ext cx="163309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F0EDD13-0C1C-45EF-2822-74A1BF85ED67}"/>
                    </a:ext>
                  </a:extLst>
                </p:cNvPr>
                <p:cNvCxnSpPr>
                  <a:stCxn id="30" idx="0"/>
                  <a:endCxn id="35" idx="4"/>
                </p:cNvCxnSpPr>
                <p:nvPr/>
              </p:nvCxnSpPr>
              <p:spPr>
                <a:xfrm flipH="1" flipV="1">
                  <a:off x="5476316" y="4675663"/>
                  <a:ext cx="137524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6792BE0-36D7-C034-54D7-1F0D3488C4C8}"/>
                    </a:ext>
                  </a:extLst>
                </p:cNvPr>
                <p:cNvCxnSpPr>
                  <a:stCxn id="30" idx="0"/>
                  <a:endCxn id="36" idx="4"/>
                </p:cNvCxnSpPr>
                <p:nvPr/>
              </p:nvCxnSpPr>
              <p:spPr>
                <a:xfrm flipV="1">
                  <a:off x="5613839" y="4659433"/>
                  <a:ext cx="1213646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76" name="Straight Connector 24575">
                  <a:extLst>
                    <a:ext uri="{FF2B5EF4-FFF2-40B4-BE49-F238E27FC236}">
                      <a16:creationId xmlns:a16="http://schemas.microsoft.com/office/drawing/2014/main" id="{4E5120EC-7F3D-48B0-55A2-987159168702}"/>
                    </a:ext>
                  </a:extLst>
                </p:cNvPr>
                <p:cNvCxnSpPr>
                  <a:stCxn id="30" idx="0"/>
                  <a:endCxn id="37" idx="4"/>
                </p:cNvCxnSpPr>
                <p:nvPr/>
              </p:nvCxnSpPr>
              <p:spPr>
                <a:xfrm flipV="1">
                  <a:off x="5613839" y="4659433"/>
                  <a:ext cx="2709213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77" name="Straight Connector 24576">
                  <a:extLst>
                    <a:ext uri="{FF2B5EF4-FFF2-40B4-BE49-F238E27FC236}">
                      <a16:creationId xmlns:a16="http://schemas.microsoft.com/office/drawing/2014/main" id="{FD29A9C5-1BC4-F638-EE1F-466AADAF0FDD}"/>
                    </a:ext>
                  </a:extLst>
                </p:cNvPr>
                <p:cNvCxnSpPr>
                  <a:stCxn id="31" idx="0"/>
                </p:cNvCxnSpPr>
                <p:nvPr/>
              </p:nvCxnSpPr>
              <p:spPr>
                <a:xfrm flipH="1" flipV="1">
                  <a:off x="803956" y="4659433"/>
                  <a:ext cx="675928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0" name="Straight Connector 24579">
                  <a:extLst>
                    <a:ext uri="{FF2B5EF4-FFF2-40B4-BE49-F238E27FC236}">
                      <a16:creationId xmlns:a16="http://schemas.microsoft.com/office/drawing/2014/main" id="{5CE6EC00-6F9D-56AF-5C6A-7B96546C0BCD}"/>
                    </a:ext>
                  </a:extLst>
                </p:cNvPr>
                <p:cNvCxnSpPr>
                  <a:stCxn id="31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5225893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1" name="Straight Connector 24580">
                  <a:extLst>
                    <a:ext uri="{FF2B5EF4-FFF2-40B4-BE49-F238E27FC236}">
                      <a16:creationId xmlns:a16="http://schemas.microsoft.com/office/drawing/2014/main" id="{8B95F683-A3FD-08A4-BEB6-410A9B69E886}"/>
                    </a:ext>
                  </a:extLst>
                </p:cNvPr>
                <p:cNvCxnSpPr>
                  <a:stCxn id="31" idx="0"/>
                  <a:endCxn id="34" idx="4"/>
                </p:cNvCxnSpPr>
                <p:nvPr/>
              </p:nvCxnSpPr>
              <p:spPr>
                <a:xfrm flipH="1" flipV="1">
                  <a:off x="3980749" y="4659433"/>
                  <a:ext cx="358248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2" name="Straight Connector 24581">
                  <a:extLst>
                    <a:ext uri="{FF2B5EF4-FFF2-40B4-BE49-F238E27FC236}">
                      <a16:creationId xmlns:a16="http://schemas.microsoft.com/office/drawing/2014/main" id="{5290EE41-0EA6-04C0-0AFA-4771C12B7D5F}"/>
                    </a:ext>
                  </a:extLst>
                </p:cNvPr>
                <p:cNvCxnSpPr>
                  <a:stCxn id="31" idx="0"/>
                  <a:endCxn id="35" idx="4"/>
                </p:cNvCxnSpPr>
                <p:nvPr/>
              </p:nvCxnSpPr>
              <p:spPr>
                <a:xfrm flipH="1" flipV="1">
                  <a:off x="5476316" y="4675663"/>
                  <a:ext cx="2086920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3" name="Straight Connector 24582">
                  <a:extLst>
                    <a:ext uri="{FF2B5EF4-FFF2-40B4-BE49-F238E27FC236}">
                      <a16:creationId xmlns:a16="http://schemas.microsoft.com/office/drawing/2014/main" id="{FB48BA3F-F66B-4A63-79AF-B4A49AD00DD9}"/>
                    </a:ext>
                  </a:extLst>
                </p:cNvPr>
                <p:cNvCxnSpPr>
                  <a:stCxn id="31" idx="0"/>
                  <a:endCxn id="36" idx="4"/>
                </p:cNvCxnSpPr>
                <p:nvPr/>
              </p:nvCxnSpPr>
              <p:spPr>
                <a:xfrm flipH="1" flipV="1">
                  <a:off x="6827485" y="4659433"/>
                  <a:ext cx="73575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4" name="Straight Connector 24583">
                  <a:extLst>
                    <a:ext uri="{FF2B5EF4-FFF2-40B4-BE49-F238E27FC236}">
                      <a16:creationId xmlns:a16="http://schemas.microsoft.com/office/drawing/2014/main" id="{E6D6BC77-4EF9-ACB0-559B-FF03D9D9673F}"/>
                    </a:ext>
                  </a:extLst>
                </p:cNvPr>
                <p:cNvCxnSpPr>
                  <a:stCxn id="31" idx="0"/>
                  <a:endCxn id="37" idx="4"/>
                </p:cNvCxnSpPr>
                <p:nvPr/>
              </p:nvCxnSpPr>
              <p:spPr>
                <a:xfrm flipV="1">
                  <a:off x="7563236" y="4659433"/>
                  <a:ext cx="759816" cy="68167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85" name="Straight Connector 24584">
                  <a:extLst>
                    <a:ext uri="{FF2B5EF4-FFF2-40B4-BE49-F238E27FC236}">
                      <a16:creationId xmlns:a16="http://schemas.microsoft.com/office/drawing/2014/main" id="{07FAA7AC-318A-1D4F-F918-EEAD4B76D2B0}"/>
                    </a:ext>
                  </a:extLst>
                </p:cNvPr>
                <p:cNvCxnSpPr>
                  <a:stCxn id="32" idx="0"/>
                  <a:endCxn id="39" idx="4"/>
                </p:cNvCxnSpPr>
                <p:nvPr/>
              </p:nvCxnSpPr>
              <p:spPr>
                <a:xfrm flipV="1">
                  <a:off x="676745" y="3470566"/>
                  <a:ext cx="1268655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6" name="Straight Connector 24585">
                  <a:extLst>
                    <a:ext uri="{FF2B5EF4-FFF2-40B4-BE49-F238E27FC236}">
                      <a16:creationId xmlns:a16="http://schemas.microsoft.com/office/drawing/2014/main" id="{E1270BED-D88B-E599-76A8-C8FB1A554CE8}"/>
                    </a:ext>
                  </a:extLst>
                </p:cNvPr>
                <p:cNvCxnSpPr>
                  <a:stCxn id="32" idx="0"/>
                  <a:endCxn id="40" idx="4"/>
                </p:cNvCxnSpPr>
                <p:nvPr/>
              </p:nvCxnSpPr>
              <p:spPr>
                <a:xfrm flipV="1">
                  <a:off x="676745" y="3470566"/>
                  <a:ext cx="3032393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7" name="Straight Connector 24586">
                  <a:extLst>
                    <a:ext uri="{FF2B5EF4-FFF2-40B4-BE49-F238E27FC236}">
                      <a16:creationId xmlns:a16="http://schemas.microsoft.com/office/drawing/2014/main" id="{5D0EE07D-3256-4B31-BCF8-784FFDAC57E9}"/>
                    </a:ext>
                  </a:extLst>
                </p:cNvPr>
                <p:cNvCxnSpPr>
                  <a:stCxn id="32" idx="0"/>
                  <a:endCxn id="41" idx="4"/>
                </p:cNvCxnSpPr>
                <p:nvPr/>
              </p:nvCxnSpPr>
              <p:spPr>
                <a:xfrm flipV="1">
                  <a:off x="676745" y="3470566"/>
                  <a:ext cx="508149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8" name="Straight Connector 24587">
                  <a:extLst>
                    <a:ext uri="{FF2B5EF4-FFF2-40B4-BE49-F238E27FC236}">
                      <a16:creationId xmlns:a16="http://schemas.microsoft.com/office/drawing/2014/main" id="{357FAF61-EBFC-71B9-7748-D27450001D06}"/>
                    </a:ext>
                  </a:extLst>
                </p:cNvPr>
                <p:cNvCxnSpPr>
                  <a:stCxn id="32" idx="0"/>
                  <a:endCxn id="42" idx="4"/>
                </p:cNvCxnSpPr>
                <p:nvPr/>
              </p:nvCxnSpPr>
              <p:spPr>
                <a:xfrm flipV="1">
                  <a:off x="676745" y="3470566"/>
                  <a:ext cx="7034328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9" name="Straight Connector 24588">
                  <a:extLst>
                    <a:ext uri="{FF2B5EF4-FFF2-40B4-BE49-F238E27FC236}">
                      <a16:creationId xmlns:a16="http://schemas.microsoft.com/office/drawing/2014/main" id="{B5498426-A41C-4030-049D-237B6E7A5AA5}"/>
                    </a:ext>
                  </a:extLst>
                </p:cNvPr>
                <p:cNvCxnSpPr>
                  <a:stCxn id="33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391942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0" name="Straight Connector 24589">
                  <a:extLst>
                    <a:ext uri="{FF2B5EF4-FFF2-40B4-BE49-F238E27FC236}">
                      <a16:creationId xmlns:a16="http://schemas.microsoft.com/office/drawing/2014/main" id="{44AC716B-DB5B-59C9-4DF2-62AB84211B0F}"/>
                    </a:ext>
                  </a:extLst>
                </p:cNvPr>
                <p:cNvCxnSpPr>
                  <a:stCxn id="33" idx="0"/>
                  <a:endCxn id="40" idx="4"/>
                </p:cNvCxnSpPr>
                <p:nvPr/>
              </p:nvCxnSpPr>
              <p:spPr>
                <a:xfrm flipV="1">
                  <a:off x="2337343" y="3470566"/>
                  <a:ext cx="137179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1" name="Straight Connector 24590">
                  <a:extLst>
                    <a:ext uri="{FF2B5EF4-FFF2-40B4-BE49-F238E27FC236}">
                      <a16:creationId xmlns:a16="http://schemas.microsoft.com/office/drawing/2014/main" id="{9E697CCF-90D9-7013-4AE7-04BFD53CEE30}"/>
                    </a:ext>
                  </a:extLst>
                </p:cNvPr>
                <p:cNvCxnSpPr>
                  <a:stCxn id="33" idx="0"/>
                  <a:endCxn id="41" idx="4"/>
                </p:cNvCxnSpPr>
                <p:nvPr/>
              </p:nvCxnSpPr>
              <p:spPr>
                <a:xfrm flipV="1">
                  <a:off x="2337343" y="3470566"/>
                  <a:ext cx="342089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2" name="Straight Connector 24591">
                  <a:extLst>
                    <a:ext uri="{FF2B5EF4-FFF2-40B4-BE49-F238E27FC236}">
                      <a16:creationId xmlns:a16="http://schemas.microsoft.com/office/drawing/2014/main" id="{89B49E88-B81D-A85A-F22B-A87F47A78AF4}"/>
                    </a:ext>
                  </a:extLst>
                </p:cNvPr>
                <p:cNvCxnSpPr>
                  <a:stCxn id="33" idx="0"/>
                  <a:endCxn id="42" idx="4"/>
                </p:cNvCxnSpPr>
                <p:nvPr/>
              </p:nvCxnSpPr>
              <p:spPr>
                <a:xfrm flipV="1">
                  <a:off x="2337343" y="3470566"/>
                  <a:ext cx="537373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3" name="Straight Connector 24592">
                  <a:extLst>
                    <a:ext uri="{FF2B5EF4-FFF2-40B4-BE49-F238E27FC236}">
                      <a16:creationId xmlns:a16="http://schemas.microsoft.com/office/drawing/2014/main" id="{D1E2CFAC-567E-8288-CC7D-8A320ADCFB65}"/>
                    </a:ext>
                  </a:extLst>
                </p:cNvPr>
                <p:cNvCxnSpPr>
                  <a:stCxn id="34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2035348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4" name="Straight Connector 24593">
                  <a:extLst>
                    <a:ext uri="{FF2B5EF4-FFF2-40B4-BE49-F238E27FC236}">
                      <a16:creationId xmlns:a16="http://schemas.microsoft.com/office/drawing/2014/main" id="{AA473200-F67C-8BAB-7E1D-F1E637094D07}"/>
                    </a:ext>
                  </a:extLst>
                </p:cNvPr>
                <p:cNvCxnSpPr>
                  <a:stCxn id="34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27161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5" name="Straight Connector 24594">
                  <a:extLst>
                    <a:ext uri="{FF2B5EF4-FFF2-40B4-BE49-F238E27FC236}">
                      <a16:creationId xmlns:a16="http://schemas.microsoft.com/office/drawing/2014/main" id="{A02C54F5-4F38-9087-CD45-8732E3828BF8}"/>
                    </a:ext>
                  </a:extLst>
                </p:cNvPr>
                <p:cNvCxnSpPr>
                  <a:stCxn id="34" idx="0"/>
                  <a:endCxn id="41" idx="4"/>
                </p:cNvCxnSpPr>
                <p:nvPr/>
              </p:nvCxnSpPr>
              <p:spPr>
                <a:xfrm flipV="1">
                  <a:off x="3980749" y="3470566"/>
                  <a:ext cx="177749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6" name="Straight Connector 24595">
                  <a:extLst>
                    <a:ext uri="{FF2B5EF4-FFF2-40B4-BE49-F238E27FC236}">
                      <a16:creationId xmlns:a16="http://schemas.microsoft.com/office/drawing/2014/main" id="{9260E8AF-4AA5-0F2E-8539-9F4CB0A4CBE0}"/>
                    </a:ext>
                  </a:extLst>
                </p:cNvPr>
                <p:cNvCxnSpPr>
                  <a:stCxn id="34" idx="0"/>
                  <a:endCxn id="42" idx="4"/>
                </p:cNvCxnSpPr>
                <p:nvPr/>
              </p:nvCxnSpPr>
              <p:spPr>
                <a:xfrm flipV="1">
                  <a:off x="3980749" y="3470566"/>
                  <a:ext cx="373032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7" name="Straight Connector 24596">
                  <a:extLst>
                    <a:ext uri="{FF2B5EF4-FFF2-40B4-BE49-F238E27FC236}">
                      <a16:creationId xmlns:a16="http://schemas.microsoft.com/office/drawing/2014/main" id="{F444FCDD-3B1F-BA5A-B3A5-581CB8D0087F}"/>
                    </a:ext>
                  </a:extLst>
                </p:cNvPr>
                <p:cNvCxnSpPr>
                  <a:stCxn id="35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1767177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8" name="Straight Connector 24597">
                  <a:extLst>
                    <a:ext uri="{FF2B5EF4-FFF2-40B4-BE49-F238E27FC236}">
                      <a16:creationId xmlns:a16="http://schemas.microsoft.com/office/drawing/2014/main" id="{2DC77618-7045-D967-9A35-F07F58013CAD}"/>
                    </a:ext>
                  </a:extLst>
                </p:cNvPr>
                <p:cNvCxnSpPr>
                  <a:stCxn id="35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3530915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9" name="Straight Connector 24598">
                  <a:extLst>
                    <a:ext uri="{FF2B5EF4-FFF2-40B4-BE49-F238E27FC236}">
                      <a16:creationId xmlns:a16="http://schemas.microsoft.com/office/drawing/2014/main" id="{17E89ED9-525B-59A4-770F-8CC2761C6AFE}"/>
                    </a:ext>
                  </a:extLst>
                </p:cNvPr>
                <p:cNvCxnSpPr>
                  <a:stCxn id="35" idx="0"/>
                  <a:endCxn id="41" idx="4"/>
                </p:cNvCxnSpPr>
                <p:nvPr/>
              </p:nvCxnSpPr>
              <p:spPr>
                <a:xfrm flipV="1">
                  <a:off x="5476316" y="3470566"/>
                  <a:ext cx="281923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0" name="Straight Connector 24599">
                  <a:extLst>
                    <a:ext uri="{FF2B5EF4-FFF2-40B4-BE49-F238E27FC236}">
                      <a16:creationId xmlns:a16="http://schemas.microsoft.com/office/drawing/2014/main" id="{ADA1E887-3A69-5329-631E-31F961FD98D0}"/>
                    </a:ext>
                  </a:extLst>
                </p:cNvPr>
                <p:cNvCxnSpPr>
                  <a:stCxn id="35" idx="0"/>
                  <a:endCxn id="42" idx="4"/>
                </p:cNvCxnSpPr>
                <p:nvPr/>
              </p:nvCxnSpPr>
              <p:spPr>
                <a:xfrm flipV="1">
                  <a:off x="5476316" y="3470566"/>
                  <a:ext cx="2234757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1" name="Straight Connector 24600">
                  <a:extLst>
                    <a:ext uri="{FF2B5EF4-FFF2-40B4-BE49-F238E27FC236}">
                      <a16:creationId xmlns:a16="http://schemas.microsoft.com/office/drawing/2014/main" id="{FF642091-4BB1-ADEB-BA6F-F50C553B4698}"/>
                    </a:ext>
                  </a:extLst>
                </p:cNvPr>
                <p:cNvCxnSpPr>
                  <a:stCxn id="36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4882085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2" name="Straight Connector 24601">
                  <a:extLst>
                    <a:ext uri="{FF2B5EF4-FFF2-40B4-BE49-F238E27FC236}">
                      <a16:creationId xmlns:a16="http://schemas.microsoft.com/office/drawing/2014/main" id="{C7FC2AE9-BCCF-558C-C4FD-FC2611EFAAC0}"/>
                    </a:ext>
                  </a:extLst>
                </p:cNvPr>
                <p:cNvCxnSpPr>
                  <a:stCxn id="36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3118347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3" name="Straight Connector 24602">
                  <a:extLst>
                    <a:ext uri="{FF2B5EF4-FFF2-40B4-BE49-F238E27FC236}">
                      <a16:creationId xmlns:a16="http://schemas.microsoft.com/office/drawing/2014/main" id="{B66810FE-06AE-8239-A071-3D8D122199C0}"/>
                    </a:ext>
                  </a:extLst>
                </p:cNvPr>
                <p:cNvCxnSpPr>
                  <a:stCxn id="36" idx="0"/>
                  <a:endCxn id="41" idx="4"/>
                </p:cNvCxnSpPr>
                <p:nvPr/>
              </p:nvCxnSpPr>
              <p:spPr>
                <a:xfrm flipH="1" flipV="1">
                  <a:off x="5758239" y="3470566"/>
                  <a:ext cx="106924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4" name="Straight Connector 24603">
                  <a:extLst>
                    <a:ext uri="{FF2B5EF4-FFF2-40B4-BE49-F238E27FC236}">
                      <a16:creationId xmlns:a16="http://schemas.microsoft.com/office/drawing/2014/main" id="{31D165A2-9479-7B8D-4100-9B43262B181B}"/>
                    </a:ext>
                  </a:extLst>
                </p:cNvPr>
                <p:cNvCxnSpPr>
                  <a:stCxn id="36" idx="0"/>
                  <a:endCxn id="42" idx="4"/>
                </p:cNvCxnSpPr>
                <p:nvPr/>
              </p:nvCxnSpPr>
              <p:spPr>
                <a:xfrm flipV="1">
                  <a:off x="6827485" y="3470566"/>
                  <a:ext cx="883587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5" name="Straight Connector 24604">
                  <a:extLst>
                    <a:ext uri="{FF2B5EF4-FFF2-40B4-BE49-F238E27FC236}">
                      <a16:creationId xmlns:a16="http://schemas.microsoft.com/office/drawing/2014/main" id="{91120BE3-D308-CFC0-9CD1-0AA5A457210C}"/>
                    </a:ext>
                  </a:extLst>
                </p:cNvPr>
                <p:cNvCxnSpPr>
                  <a:stCxn id="37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6377652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6" name="Straight Connector 24605">
                  <a:extLst>
                    <a:ext uri="{FF2B5EF4-FFF2-40B4-BE49-F238E27FC236}">
                      <a16:creationId xmlns:a16="http://schemas.microsoft.com/office/drawing/2014/main" id="{51EF4672-1EDB-7F3F-808C-B5EBD822E132}"/>
                    </a:ext>
                  </a:extLst>
                </p:cNvPr>
                <p:cNvCxnSpPr>
                  <a:stCxn id="37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461391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7" name="Straight Connector 24606">
                  <a:extLst>
                    <a:ext uri="{FF2B5EF4-FFF2-40B4-BE49-F238E27FC236}">
                      <a16:creationId xmlns:a16="http://schemas.microsoft.com/office/drawing/2014/main" id="{F282ADC4-E39E-AF6E-9E99-821B37EAFD6F}"/>
                    </a:ext>
                  </a:extLst>
                </p:cNvPr>
                <p:cNvCxnSpPr>
                  <a:stCxn id="37" idx="0"/>
                  <a:endCxn id="41" idx="4"/>
                </p:cNvCxnSpPr>
                <p:nvPr/>
              </p:nvCxnSpPr>
              <p:spPr>
                <a:xfrm flipH="1" flipV="1">
                  <a:off x="5758239" y="3470566"/>
                  <a:ext cx="2564813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8" name="Straight Connector 24607">
                  <a:extLst>
                    <a:ext uri="{FF2B5EF4-FFF2-40B4-BE49-F238E27FC236}">
                      <a16:creationId xmlns:a16="http://schemas.microsoft.com/office/drawing/2014/main" id="{BFCBEEC7-9C03-6C81-EA62-C7376DB48BD5}"/>
                    </a:ext>
                  </a:extLst>
                </p:cNvPr>
                <p:cNvCxnSpPr>
                  <a:stCxn id="37" idx="0"/>
                  <a:endCxn id="42" idx="4"/>
                </p:cNvCxnSpPr>
                <p:nvPr/>
              </p:nvCxnSpPr>
              <p:spPr>
                <a:xfrm flipH="1" flipV="1">
                  <a:off x="7711073" y="3470566"/>
                  <a:ext cx="61198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9" name="Straight Connector 24608">
                  <a:extLst>
                    <a:ext uri="{FF2B5EF4-FFF2-40B4-BE49-F238E27FC236}">
                      <a16:creationId xmlns:a16="http://schemas.microsoft.com/office/drawing/2014/main" id="{2A847C9B-47C2-F854-2F23-9E327FDAEFBF}"/>
                    </a:ext>
                  </a:extLst>
                </p:cNvPr>
                <p:cNvCxnSpPr>
                  <a:stCxn id="39" idx="0"/>
                  <a:endCxn id="38" idx="4"/>
                </p:cNvCxnSpPr>
                <p:nvPr/>
              </p:nvCxnSpPr>
              <p:spPr>
                <a:xfrm flipV="1">
                  <a:off x="1945401" y="2395310"/>
                  <a:ext cx="2647328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0" name="Straight Connector 24609">
                  <a:extLst>
                    <a:ext uri="{FF2B5EF4-FFF2-40B4-BE49-F238E27FC236}">
                      <a16:creationId xmlns:a16="http://schemas.microsoft.com/office/drawing/2014/main" id="{038655B3-2470-10ED-0799-5C0FA984F0F1}"/>
                    </a:ext>
                  </a:extLst>
                </p:cNvPr>
                <p:cNvCxnSpPr>
                  <a:stCxn id="40" idx="0"/>
                  <a:endCxn id="38" idx="4"/>
                </p:cNvCxnSpPr>
                <p:nvPr/>
              </p:nvCxnSpPr>
              <p:spPr>
                <a:xfrm flipV="1">
                  <a:off x="3709139" y="2395310"/>
                  <a:ext cx="883590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1" name="Straight Connector 24610">
                  <a:extLst>
                    <a:ext uri="{FF2B5EF4-FFF2-40B4-BE49-F238E27FC236}">
                      <a16:creationId xmlns:a16="http://schemas.microsoft.com/office/drawing/2014/main" id="{3E839AFD-147F-5021-FCF6-49C0B2D97C66}"/>
                    </a:ext>
                  </a:extLst>
                </p:cNvPr>
                <p:cNvCxnSpPr>
                  <a:stCxn id="41" idx="0"/>
                  <a:endCxn id="38" idx="4"/>
                </p:cNvCxnSpPr>
                <p:nvPr/>
              </p:nvCxnSpPr>
              <p:spPr>
                <a:xfrm flipH="1" flipV="1">
                  <a:off x="4592728" y="2395310"/>
                  <a:ext cx="1165511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2" name="Straight Connector 24611">
                  <a:extLst>
                    <a:ext uri="{FF2B5EF4-FFF2-40B4-BE49-F238E27FC236}">
                      <a16:creationId xmlns:a16="http://schemas.microsoft.com/office/drawing/2014/main" id="{E8BE3D35-74AA-4B49-D945-9C05E69D8827}"/>
                    </a:ext>
                  </a:extLst>
                </p:cNvPr>
                <p:cNvCxnSpPr>
                  <a:stCxn id="42" idx="0"/>
                  <a:endCxn id="38" idx="4"/>
                </p:cNvCxnSpPr>
                <p:nvPr/>
              </p:nvCxnSpPr>
              <p:spPr>
                <a:xfrm flipH="1" flipV="1">
                  <a:off x="4592728" y="2395310"/>
                  <a:ext cx="3118345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8456EF7A-C3B4-ED5C-2E73-93B6D855E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1520" y="6297009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0,0,0,0</a:t>
                </a:r>
              </a:p>
            </p:txBody>
          </p: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D7469D63-A87F-81BB-91F3-C55A9766DB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1279" y="5391968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0,0,0,1</a:t>
                </a: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8122D04F-DA2E-3DEF-C3B5-77425EB7C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2065" y="5391968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0,0,1,0</a:t>
                </a:r>
              </a:p>
            </p:txBody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F6D927EB-01A4-0764-FC3C-15FEA12CDC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6821" y="538182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0,1,0,0</a:t>
                </a:r>
              </a:p>
            </p:txBody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79FA96E-1494-239F-FB8E-7B1CA0C65D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3406" y="538947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1,0,0,0</a:t>
                </a:r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CF2024F3-ECBD-AC48-FD1F-889DE9DEBE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812" y="4272316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0,1,0,1</a:t>
                </a:r>
              </a:p>
            </p:txBody>
          </p:sp>
          <p:sp>
            <p:nvSpPr>
              <p:cNvPr id="17" name="TextBox 12">
                <a:extLst>
                  <a:ext uri="{FF2B5EF4-FFF2-40B4-BE49-F238E27FC236}">
                    <a16:creationId xmlns:a16="http://schemas.microsoft.com/office/drawing/2014/main" id="{10D85C20-9935-E5CD-61F6-8168289F06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9927" y="428392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0,1,0,1</a:t>
                </a:r>
              </a:p>
            </p:txBody>
          </p:sp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C7DEEB4E-5D2A-F7D0-7538-D7C91DA54B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4472" y="4277456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1,0,0,1</a:t>
                </a:r>
              </a:p>
            </p:txBody>
          </p:sp>
          <p:sp>
            <p:nvSpPr>
              <p:cNvPr id="19" name="TextBox 14">
                <a:extLst>
                  <a:ext uri="{FF2B5EF4-FFF2-40B4-BE49-F238E27FC236}">
                    <a16:creationId xmlns:a16="http://schemas.microsoft.com/office/drawing/2014/main" id="{C5F8C63B-46E2-BCF6-E839-F08437C70A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1817" y="428450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0,1,1,0</a:t>
                </a:r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03F4C99F-7254-889C-1188-20B3F9F3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51216" y="4269901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1,0,1,0</a:t>
                </a:r>
              </a:p>
            </p:txBody>
          </p:sp>
          <p:sp>
            <p:nvSpPr>
              <p:cNvPr id="21" name="TextBox 16">
                <a:extLst>
                  <a:ext uri="{FF2B5EF4-FFF2-40B4-BE49-F238E27FC236}">
                    <a16:creationId xmlns:a16="http://schemas.microsoft.com/office/drawing/2014/main" id="{41D62ED5-6D97-1832-E6C5-540F72A2BF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85692" y="4273191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1,1,0,0</a:t>
                </a:r>
              </a:p>
            </p:txBody>
          </p:sp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C3139112-7321-1B99-4B7C-A3B0D3B2B6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8174" y="3130280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0,1,1,1</a:t>
                </a: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5E4853FB-0C48-DFC0-7E9C-2245B25602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24642" y="311500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1,0,1,1</a:t>
                </a: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11029B67-3DF2-BB55-BAFF-6C018364C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608" y="3116039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1,1,0,1</a:t>
                </a: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E6996ACC-8680-B61A-0B35-BD48678F2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5292" y="3113630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1,1,1,0</a:t>
                </a:r>
              </a:p>
            </p:txBody>
          </p:sp>
          <p:sp>
            <p:nvSpPr>
              <p:cNvPr id="26" name="TextBox 21">
                <a:extLst>
                  <a:ext uri="{FF2B5EF4-FFF2-40B4-BE49-F238E27FC236}">
                    <a16:creationId xmlns:a16="http://schemas.microsoft.com/office/drawing/2014/main" id="{44A61715-E5E7-BEF0-CB1D-C2BFE82B7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6454" y="208426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1,1,1,1</a:t>
                </a:r>
              </a:p>
            </p:txBody>
          </p:sp>
        </p:grp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F1470B83-F54F-755D-58EA-F7F33AFE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8162" y="6200302"/>
              <a:ext cx="2424481" cy="29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600" dirty="0">
                  <a:latin typeface="Times New Roman" panose="02020603050405020304" pitchFamily="18" charset="0"/>
                </a:rPr>
                <a:t>1-x</a:t>
              </a:r>
              <a:r>
                <a:rPr lang="en-IN" altLang="en-US" sz="1600" baseline="-25000" dirty="0">
                  <a:latin typeface="Times New Roman" panose="02020603050405020304" pitchFamily="18" charset="0"/>
                </a:rPr>
                <a:t>i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 is selected; 0-x</a:t>
              </a:r>
              <a:r>
                <a:rPr lang="en-IN" altLang="en-US" sz="1600" baseline="-25000" dirty="0">
                  <a:latin typeface="Times New Roman" panose="02020603050405020304" pitchFamily="18" charset="0"/>
                </a:rPr>
                <a:t>i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 is not selected</a:t>
              </a: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5A1A73D2-465A-7E19-6C40-DC3C752CE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104" y="2027701"/>
              <a:ext cx="2470486" cy="27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400" dirty="0">
                  <a:latin typeface="Times New Roman" panose="02020603050405020304" pitchFamily="18" charset="0"/>
                </a:rPr>
                <a:t>Example of Four Features –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1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2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3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74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887AFA25-77F5-48EE-20FA-E11C91EC8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056" y="245379"/>
            <a:ext cx="11767457" cy="1325563"/>
          </a:xfrm>
        </p:spPr>
        <p:txBody>
          <a:bodyPr/>
          <a:lstStyle/>
          <a:p>
            <a:r>
              <a:rPr lang="en-US" altLang="en-US" dirty="0"/>
              <a:t>Search Strategies - Heuristic and Random Methods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C2E5228B-C887-B2B7-7D9C-A36EE7EC5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10907486" cy="5138738"/>
          </a:xfrm>
        </p:spPr>
        <p:txBody>
          <a:bodyPr rtlCol="0">
            <a:normAutofit/>
          </a:bodyPr>
          <a:lstStyle/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Sequential </a:t>
            </a:r>
            <a:r>
              <a:rPr lang="en-US" altLang="en-US" sz="2200" b="1" dirty="0">
                <a:ea typeface="MS PGothic" panose="020B0600070205080204" pitchFamily="34" charset="-128"/>
              </a:rPr>
              <a:t>Forward</a:t>
            </a:r>
            <a:r>
              <a:rPr lang="en-US" altLang="en-US" sz="2200" dirty="0">
                <a:ea typeface="MS PGothic" panose="020B0600070205080204" pitchFamily="34" charset="-128"/>
              </a:rPr>
              <a:t> Generation (SFG)- Greedy</a:t>
            </a:r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Start from an empty set and add a feature with best score (based on objective function)</a:t>
            </a:r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Calculate score of each subset consisting of the current </a:t>
            </a:r>
            <a:r>
              <a:rPr lang="en-US" altLang="en-US" sz="1900" i="1" dirty="0"/>
              <a:t>subset</a:t>
            </a:r>
            <a:r>
              <a:rPr lang="en-US" altLang="en-US" sz="1900" dirty="0"/>
              <a:t> plus one remaining feature and select the subset with the best score (</a:t>
            </a:r>
            <a:r>
              <a:rPr lang="en-US" altLang="en-US" sz="1900" dirty="0">
                <a:solidFill>
                  <a:srgbClr val="C00000"/>
                </a:solidFill>
              </a:rPr>
              <a:t>add feature causing most increase in accuracy</a:t>
            </a:r>
            <a:r>
              <a:rPr lang="en-US" altLang="en-US" sz="1900" dirty="0"/>
              <a:t>)</a:t>
            </a:r>
            <a:endParaRPr lang="en-US" altLang="en-US" sz="1900" i="1" dirty="0"/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Continue until stop getting significant improvement  (or reaching desired number of features)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Sequential </a:t>
            </a:r>
            <a:r>
              <a:rPr lang="en-US" altLang="en-US" sz="2200" b="1" dirty="0">
                <a:ea typeface="MS PGothic" panose="020B0600070205080204" pitchFamily="34" charset="-128"/>
              </a:rPr>
              <a:t>Backward</a:t>
            </a:r>
            <a:r>
              <a:rPr lang="en-US" altLang="en-US" sz="2200" dirty="0">
                <a:ea typeface="MS PGothic" panose="020B0600070205080204" pitchFamily="34" charset="-128"/>
              </a:rPr>
              <a:t> Generation (SBG) - Greedy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Start from a complete set of features 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T Calculate score of each subset consisting of the current </a:t>
            </a:r>
            <a:r>
              <a:rPr lang="en-US" altLang="en-US" sz="1900" i="1" dirty="0"/>
              <a:t>subset</a:t>
            </a:r>
            <a:r>
              <a:rPr lang="en-US" altLang="en-US" sz="1900" dirty="0"/>
              <a:t> minus one of it’s features and select the subset with the best score (</a:t>
            </a:r>
            <a:r>
              <a:rPr lang="en-US" altLang="en-US" sz="1900" dirty="0">
                <a:solidFill>
                  <a:srgbClr val="C00000"/>
                </a:solidFill>
              </a:rPr>
              <a:t>remove feature causing least decrease in accuracy)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Continue until dropping any feature causes a significant decreases in accuracy (or enough features)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b="1" dirty="0">
                <a:ea typeface="MS PGothic" panose="020B0600070205080204" pitchFamily="34" charset="-128"/>
              </a:rPr>
              <a:t>Bidirectional</a:t>
            </a:r>
            <a:r>
              <a:rPr lang="en-US" altLang="en-US" sz="2200" dirty="0">
                <a:ea typeface="MS PGothic" panose="020B0600070205080204" pitchFamily="34" charset="-128"/>
              </a:rPr>
              <a:t> Generation (BG) – Greedy</a:t>
            </a:r>
          </a:p>
          <a:p>
            <a:pPr marL="9144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900" dirty="0"/>
              <a:t>Begins the search in </a:t>
            </a:r>
            <a:r>
              <a:rPr lang="en-US" altLang="en-US" sz="1900" dirty="0">
                <a:solidFill>
                  <a:srgbClr val="C00000"/>
                </a:solidFill>
              </a:rPr>
              <a:t>both directions</a:t>
            </a:r>
            <a:r>
              <a:rPr lang="en-US" altLang="en-US" sz="1900" dirty="0"/>
              <a:t>, performing SFG and SBG concurrently</a:t>
            </a:r>
          </a:p>
          <a:p>
            <a:pPr marL="9144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900" dirty="0"/>
              <a:t>Stop </a:t>
            </a:r>
            <a:r>
              <a:rPr lang="es-ES" altLang="en-US" sz="1900" dirty="0" err="1"/>
              <a:t>when</a:t>
            </a:r>
            <a:r>
              <a:rPr lang="es-ES" altLang="en-US" sz="1900" dirty="0"/>
              <a:t> </a:t>
            </a:r>
            <a:r>
              <a:rPr lang="es-ES" altLang="en-US" sz="1900" dirty="0" err="1"/>
              <a:t>one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search</a:t>
            </a:r>
            <a:r>
              <a:rPr lang="es-ES" altLang="en-US" sz="1900" dirty="0"/>
              <a:t> </a:t>
            </a:r>
            <a:r>
              <a:rPr lang="es-ES" altLang="en-US" sz="1900" dirty="0" err="1"/>
              <a:t>finds</a:t>
            </a:r>
            <a:r>
              <a:rPr lang="es-ES" altLang="en-US" sz="1900" dirty="0"/>
              <a:t> </a:t>
            </a:r>
            <a:r>
              <a:rPr lang="es-ES" altLang="en-US" sz="1900" dirty="0" err="1"/>
              <a:t>the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best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subset</a:t>
            </a:r>
            <a:r>
              <a:rPr lang="es-ES" altLang="en-US" sz="1900" dirty="0"/>
              <a:t> </a:t>
            </a:r>
            <a:r>
              <a:rPr lang="en-US" altLang="en-US" sz="1900" dirty="0"/>
              <a:t>or </a:t>
            </a:r>
            <a:r>
              <a:rPr lang="es-ES" altLang="en-US" sz="1900" dirty="0" err="1"/>
              <a:t>both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searches</a:t>
            </a:r>
            <a:r>
              <a:rPr lang="es-ES" altLang="en-US" sz="1900" dirty="0"/>
              <a:t> </a:t>
            </a:r>
            <a:r>
              <a:rPr lang="es-ES" altLang="en-US" sz="1900" dirty="0" err="1"/>
              <a:t>achieve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the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middle</a:t>
            </a:r>
            <a:endParaRPr lang="en-US" altLang="en-US" sz="1900" dirty="0"/>
          </a:p>
          <a:p>
            <a:pPr marL="0" indent="0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4)   </a:t>
            </a:r>
            <a:r>
              <a:rPr lang="en-US" altLang="en-US" sz="2200" b="1" dirty="0">
                <a:ea typeface="MS PGothic" panose="020B0600070205080204" pitchFamily="34" charset="-128"/>
              </a:rPr>
              <a:t>Random</a:t>
            </a:r>
            <a:r>
              <a:rPr lang="en-US" altLang="en-US" sz="2200" dirty="0">
                <a:ea typeface="MS PGothic" panose="020B0600070205080204" pitchFamily="34" charset="-128"/>
              </a:rPr>
              <a:t> Generation (RG)</a:t>
            </a:r>
          </a:p>
          <a:p>
            <a:pPr marL="576263" indent="0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800" dirty="0"/>
              <a:t>The choice of adding or removing a features is a random decision. RG tries to avoid the stagnation into a </a:t>
            </a:r>
            <a:r>
              <a:rPr lang="en-US" altLang="en-US" sz="1800" dirty="0">
                <a:solidFill>
                  <a:srgbClr val="C00000"/>
                </a:solidFill>
              </a:rPr>
              <a:t>local optimal </a:t>
            </a:r>
            <a:r>
              <a:rPr lang="en-US" altLang="en-US" sz="1800" dirty="0"/>
              <a:t>set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6FA1D6A-D85A-15FA-8015-52036A51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Curse-of-Dimensionality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E5F8-ED9A-CA56-9BB1-9663BBADFF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600200"/>
            <a:ext cx="8686800" cy="45307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Typically, most of datasets are </a:t>
            </a:r>
            <a:r>
              <a:rPr lang="en-US" sz="2400" dirty="0">
                <a:solidFill>
                  <a:srgbClr val="FF0000"/>
                </a:solidFill>
              </a:rPr>
              <a:t>high in dimensions </a:t>
            </a:r>
            <a:r>
              <a:rPr lang="en-US" sz="2400" dirty="0"/>
              <a:t>(features)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In high dimensional data, </a:t>
            </a:r>
            <a:r>
              <a:rPr lang="en-US" sz="2400" dirty="0">
                <a:solidFill>
                  <a:srgbClr val="FF0000"/>
                </a:solidFill>
              </a:rPr>
              <a:t>distances</a:t>
            </a:r>
            <a:r>
              <a:rPr lang="en-US" sz="2400" dirty="0"/>
              <a:t> between data points get </a:t>
            </a:r>
            <a:r>
              <a:rPr lang="en-US" sz="2400" dirty="0">
                <a:solidFill>
                  <a:srgbClr val="FF0000"/>
                </a:solidFill>
              </a:rPr>
              <a:t>larger</a:t>
            </a:r>
            <a:r>
              <a:rPr lang="en-US" sz="2400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Without many instances (proportional to number of features), distance measure becomes </a:t>
            </a:r>
            <a:r>
              <a:rPr lang="en-US" sz="2400" dirty="0">
                <a:solidFill>
                  <a:srgbClr val="FF0000"/>
                </a:solidFill>
              </a:rPr>
              <a:t>less reliable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Prediction accuracy </a:t>
            </a:r>
            <a:r>
              <a:rPr lang="en-US" altLang="en-US" sz="2400" dirty="0"/>
              <a:t>can quickly degrade when number of attributes grows.</a:t>
            </a:r>
          </a:p>
          <a:p>
            <a:pPr fontAlgn="auto">
              <a:spcAft>
                <a:spcPts val="0"/>
              </a:spcAft>
              <a:defRPr/>
            </a:pPr>
            <a:endParaRPr lang="en-US" alt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pic>
        <p:nvPicPr>
          <p:cNvPr id="5125" name="Picture 2">
            <a:extLst>
              <a:ext uri="{FF2B5EF4-FFF2-40B4-BE49-F238E27FC236}">
                <a16:creationId xmlns:a16="http://schemas.microsoft.com/office/drawing/2014/main" id="{65C2AF98-3758-6A8B-DF8C-1BB5DEAE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70" y="3937528"/>
            <a:ext cx="5166859" cy="251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4">
            <a:extLst>
              <a:ext uri="{FF2B5EF4-FFF2-40B4-BE49-F238E27FC236}">
                <a16:creationId xmlns:a16="http://schemas.microsoft.com/office/drawing/2014/main" id="{3CD6C223-EB0A-B35B-B0D3-B441746A0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628" y="6338986"/>
            <a:ext cx="64587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Increasing the number of features will not always improve classification accuracy.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1C3BC6B-EF1E-5EAF-3FCF-89EF91242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Forward Selection</a:t>
            </a:r>
            <a:r>
              <a:rPr lang="en-US" altLang="en-US" b="1"/>
              <a:t> </a:t>
            </a:r>
            <a:r>
              <a:rPr lang="en-US" altLang="en-US"/>
              <a:t>-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B76E-CD1B-D2A9-765E-76DB893BB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985" y="5433894"/>
            <a:ext cx="3506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	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9C55E-A8B5-C844-9EB4-360A9DE756E4}"/>
              </a:ext>
            </a:extLst>
          </p:cNvPr>
          <p:cNvCxnSpPr/>
          <p:nvPr/>
        </p:nvCxnSpPr>
        <p:spPr>
          <a:xfrm flipH="1" flipV="1">
            <a:off x="6074172" y="4705232"/>
            <a:ext cx="996950" cy="78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CC876D-14AE-75D0-0E08-2B7096F8CAE1}"/>
              </a:ext>
            </a:extLst>
          </p:cNvPr>
          <p:cNvCxnSpPr/>
          <p:nvPr/>
        </p:nvCxnSpPr>
        <p:spPr>
          <a:xfrm flipH="1" flipV="1">
            <a:off x="7071122" y="4594107"/>
            <a:ext cx="6350" cy="900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B0B005-1DBE-51CE-2858-F604F9CBB6B9}"/>
              </a:ext>
            </a:extLst>
          </p:cNvPr>
          <p:cNvCxnSpPr/>
          <p:nvPr/>
        </p:nvCxnSpPr>
        <p:spPr>
          <a:xfrm flipV="1">
            <a:off x="7093347" y="4652844"/>
            <a:ext cx="876300" cy="841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BBE5-3DE5-00B8-5897-34139A823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535" y="4192469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45C0F-08B2-2863-D127-53B94693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497" y="4116269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0C5BC-0E51-84F5-F3A4-021AA88A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147" y="4206757"/>
            <a:ext cx="1223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5B92D-86AA-FDF8-5192-B7F79902E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731" y="5488209"/>
            <a:ext cx="2058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); i=1,3,4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97DCE-12ED-6E9F-629A-1EF6BD4B5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731" y="4230003"/>
            <a:ext cx="250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); </a:t>
            </a:r>
            <a:r>
              <a:rPr lang="en-IN" altLang="en-US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=1,4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&gt;&gt; J(x2) ?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90F5D5-C86A-1158-DD66-87CC1519D5E6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769497" y="3286007"/>
            <a:ext cx="611188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C45EE-8C15-1937-74A9-4846FD7F513A}"/>
              </a:ext>
            </a:extLst>
          </p:cNvPr>
          <p:cNvCxnSpPr>
            <a:stCxn id="15" idx="0"/>
          </p:cNvCxnSpPr>
          <p:nvPr/>
        </p:nvCxnSpPr>
        <p:spPr>
          <a:xfrm flipV="1">
            <a:off x="7380685" y="3286007"/>
            <a:ext cx="319087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1E5F7-46E6-F535-8568-870902C3B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60" y="2800232"/>
            <a:ext cx="1633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5805B-98E4-5DBA-692A-8B3ED448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22" y="2819282"/>
            <a:ext cx="168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D4928-A936-5893-FA93-89D2178A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956" y="2912378"/>
            <a:ext cx="26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&gt;&gt; 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76C51B-9F82-F64E-B739-11AEC38A432F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6828235" y="2279532"/>
            <a:ext cx="44450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FDDF73E-81D0-12DB-81E7-7C0A72DC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22" y="1765182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8691" name="TextBox 4">
            <a:extLst>
              <a:ext uri="{FF2B5EF4-FFF2-40B4-BE49-F238E27FC236}">
                <a16:creationId xmlns:a16="http://schemas.microsoft.com/office/drawing/2014/main" id="{C74C2F22-7152-724E-7E25-B24A59CBD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717" y="6169709"/>
            <a:ext cx="3240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J: Objective Function </a:t>
            </a:r>
          </a:p>
          <a:p>
            <a:pPr eaLnBrk="1" hangingPunct="1"/>
            <a:r>
              <a:rPr lang="en-I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Accuracy of the classifier)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28692" name="Arrow: Up 6">
            <a:extLst>
              <a:ext uri="{FF2B5EF4-FFF2-40B4-BE49-F238E27FC236}">
                <a16:creationId xmlns:a16="http://schemas.microsoft.com/office/drawing/2014/main" id="{1EBBD27E-D6F4-8E57-36EA-B3EFABEA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250" y="1906700"/>
            <a:ext cx="773112" cy="4690042"/>
          </a:xfrm>
          <a:prstGeom prst="up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D0A6-708B-7888-A2A7-AAC6FEA3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9" y="1906700"/>
            <a:ext cx="4670820" cy="489573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8AC7780-BD80-E04E-A98A-91C75EE2C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466" y="2207399"/>
            <a:ext cx="3813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Stops if improvement is not significant</a:t>
            </a:r>
            <a:endParaRPr lang="en-US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/>
      <p:bldP spid="16" grpId="0"/>
      <p:bldP spid="11" grpId="0"/>
      <p:bldP spid="18" grpId="0"/>
      <p:bldP spid="20" grpId="0"/>
      <p:bldP spid="25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677F48C-EB58-6B6A-A7A0-50EC29E36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Backward Selection - Example</a:t>
            </a:r>
            <a:endParaRPr lang="en-US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7CACC-0311-B149-4DBA-67AF62E6C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0638" y="4065588"/>
            <a:ext cx="19800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 is the worst feature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40C98-0888-A4A8-86A4-9DB83ED55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038" y="2876550"/>
            <a:ext cx="2198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is the worst feature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7B7B2-8B83-7C32-5504-68267836F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506" y="5587321"/>
            <a:ext cx="165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2F7CEE-389A-4D69-8B21-D775BED882EA}"/>
              </a:ext>
            </a:extLst>
          </p:cNvPr>
          <p:cNvCxnSpPr/>
          <p:nvPr/>
        </p:nvCxnSpPr>
        <p:spPr>
          <a:xfrm flipH="1" flipV="1">
            <a:off x="8919031" y="3363233"/>
            <a:ext cx="585788" cy="80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E81BB2-8185-44D4-AE6A-C92F91B5ED45}"/>
              </a:ext>
            </a:extLst>
          </p:cNvPr>
          <p:cNvCxnSpPr/>
          <p:nvPr/>
        </p:nvCxnSpPr>
        <p:spPr>
          <a:xfrm flipV="1">
            <a:off x="7677606" y="3363233"/>
            <a:ext cx="1206500" cy="792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F1217B-2A62-907C-AE35-3CA41A94EAC0}"/>
              </a:ext>
            </a:extLst>
          </p:cNvPr>
          <p:cNvCxnSpPr/>
          <p:nvPr/>
        </p:nvCxnSpPr>
        <p:spPr>
          <a:xfrm flipV="1">
            <a:off x="8626931" y="3355296"/>
            <a:ext cx="279400" cy="804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2215-EB8B-E22F-20E7-6C815A1D1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869" y="4088721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B0A9D3-C62F-B779-B287-6D7819D4C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844" y="4098246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3CB1E-23CB-0CFF-044F-4CF92EC1F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19" y="4093483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C49C14-CEA1-9128-7C0E-E7934D88E053}"/>
              </a:ext>
            </a:extLst>
          </p:cNvPr>
          <p:cNvCxnSpPr>
            <a:cxnSpLocks/>
            <a:stCxn id="17" idx="0"/>
            <a:endCxn id="29713" idx="2"/>
          </p:cNvCxnSpPr>
          <p:nvPr/>
        </p:nvCxnSpPr>
        <p:spPr>
          <a:xfrm flipV="1">
            <a:off x="6114903" y="2401208"/>
            <a:ext cx="987235" cy="565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5B6C6-E632-2594-0E96-45BB473858C7}"/>
              </a:ext>
            </a:extLst>
          </p:cNvPr>
          <p:cNvCxnSpPr>
            <a:endCxn id="29713" idx="2"/>
          </p:cNvCxnSpPr>
          <p:nvPr/>
        </p:nvCxnSpPr>
        <p:spPr>
          <a:xfrm flipH="1" flipV="1">
            <a:off x="7102931" y="2401208"/>
            <a:ext cx="1670050" cy="608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4CE38E4-DA75-1760-D9CC-CEB57151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099" y="2966358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C9212-9D3B-2FBE-0904-194970EB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706" y="2998108"/>
            <a:ext cx="1213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latin typeface="Times New Roman" panose="02020603050405020304" pitchFamily="18" charset="0"/>
              </a:rPr>
              <a:t>{x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8764D7-E5AF-5299-96BD-1C5E29DFEB9C}"/>
              </a:ext>
            </a:extLst>
          </p:cNvPr>
          <p:cNvCxnSpPr>
            <a:endCxn id="29713" idx="2"/>
          </p:cNvCxnSpPr>
          <p:nvPr/>
        </p:nvCxnSpPr>
        <p:spPr>
          <a:xfrm flipV="1">
            <a:off x="5174119" y="2401208"/>
            <a:ext cx="1928812" cy="671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713" name="Rectangle 20">
            <a:extLst>
              <a:ext uri="{FF2B5EF4-FFF2-40B4-BE49-F238E27FC236}">
                <a16:creationId xmlns:a16="http://schemas.microsoft.com/office/drawing/2014/main" id="{9C3CA139-2A6D-2E02-3D73-2AEC3522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681" y="1939246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21213-B440-7B6A-F0E0-3350E2A32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369" y="2933021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6082BB-5837-B19E-0A5F-0210E4A30D4B}"/>
              </a:ext>
            </a:extLst>
          </p:cNvPr>
          <p:cNvCxnSpPr>
            <a:stCxn id="11" idx="2"/>
          </p:cNvCxnSpPr>
          <p:nvPr/>
        </p:nvCxnSpPr>
        <p:spPr>
          <a:xfrm flipH="1">
            <a:off x="7163256" y="4560208"/>
            <a:ext cx="447675" cy="1028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782E21-4C05-9D12-914B-BD4A145E3F80}"/>
              </a:ext>
            </a:extLst>
          </p:cNvPr>
          <p:cNvCxnSpPr>
            <a:stCxn id="11" idx="2"/>
          </p:cNvCxnSpPr>
          <p:nvPr/>
        </p:nvCxnSpPr>
        <p:spPr>
          <a:xfrm>
            <a:off x="7610931" y="4560208"/>
            <a:ext cx="450850" cy="1057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788B46-0855-6D69-2F1C-117EDCA4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0650" y="5554663"/>
            <a:ext cx="19800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 is the worst feature</a:t>
            </a:r>
          </a:p>
        </p:txBody>
      </p:sp>
      <p:sp>
        <p:nvSpPr>
          <p:cNvPr id="29718" name="TextBox 1">
            <a:extLst>
              <a:ext uri="{FF2B5EF4-FFF2-40B4-BE49-F238E27FC236}">
                <a16:creationId xmlns:a16="http://schemas.microsoft.com/office/drawing/2014/main" id="{897E6FF6-6AF4-E2E5-5F5B-3C661643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037" y="2151063"/>
            <a:ext cx="2081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J: Objective Function</a:t>
            </a:r>
            <a:endParaRPr lang="en-US" altLang="en-US" sz="1600">
              <a:solidFill>
                <a:srgbClr val="C00000"/>
              </a:solidFill>
            </a:endParaRPr>
          </a:p>
        </p:txBody>
      </p:sp>
      <p:sp>
        <p:nvSpPr>
          <p:cNvPr id="29719" name="Arrow: Up 2">
            <a:extLst>
              <a:ext uri="{FF2B5EF4-FFF2-40B4-BE49-F238E27FC236}">
                <a16:creationId xmlns:a16="http://schemas.microsoft.com/office/drawing/2014/main" id="{97AD28DD-6C33-3910-5698-3C1F98CAB9B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90612" y="2151063"/>
            <a:ext cx="773113" cy="4495800"/>
          </a:xfrm>
          <a:prstGeom prst="up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C2AA8-E365-00C0-3460-EE00CFB3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" y="2047875"/>
            <a:ext cx="3745369" cy="4810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C27653-E86C-B17E-DBEF-B316C6018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831" y="2978243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54815-C985-5A24-4CE8-9B147E029B03}"/>
              </a:ext>
            </a:extLst>
          </p:cNvPr>
          <p:cNvCxnSpPr>
            <a:cxnSpLocks/>
            <a:stCxn id="4" idx="0"/>
            <a:endCxn id="29713" idx="2"/>
          </p:cNvCxnSpPr>
          <p:nvPr/>
        </p:nvCxnSpPr>
        <p:spPr>
          <a:xfrm flipH="1" flipV="1">
            <a:off x="7102138" y="2401208"/>
            <a:ext cx="302497" cy="577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6" grpId="0"/>
      <p:bldP spid="10" grpId="0"/>
      <p:bldP spid="11" grpId="0"/>
      <p:bldP spid="12" grpId="0"/>
      <p:bldP spid="17" grpId="0"/>
      <p:bldP spid="18" grpId="0"/>
      <p:bldP spid="25" grpId="0"/>
      <p:bldP spid="46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65D514-685A-6E16-B628-24AD82C7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27" y="2173288"/>
            <a:ext cx="390525" cy="1924050"/>
          </a:xfrm>
          <a:prstGeom prst="rect">
            <a:avLst/>
          </a:prstGeom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C7F0C56C-8EBF-B557-A930-36FFD9818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687388"/>
            <a:ext cx="7989888" cy="825500"/>
          </a:xfrm>
        </p:spPr>
        <p:txBody>
          <a:bodyPr/>
          <a:lstStyle/>
          <a:p>
            <a:r>
              <a:rPr lang="en-US" altLang="en-US" dirty="0"/>
              <a:t>Bidirectional Selection - Example</a:t>
            </a:r>
          </a:p>
        </p:txBody>
      </p:sp>
      <p:sp>
        <p:nvSpPr>
          <p:cNvPr id="31747" name="Rectangle 20">
            <a:extLst>
              <a:ext uri="{FF2B5EF4-FFF2-40B4-BE49-F238E27FC236}">
                <a16:creationId xmlns:a16="http://schemas.microsoft.com/office/drawing/2014/main" id="{D86BBE09-8358-4E2C-3A43-DD6B5406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2211388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AF99E-820D-7658-2D34-5F50AE43444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04663" y="6255835"/>
            <a:ext cx="98360" cy="123111"/>
          </a:xfrm>
          <a:prstGeom prst="rect">
            <a:avLst/>
          </a:prstGeom>
          <a:blipFill>
            <a:blip r:embed="rId3"/>
            <a:stretch>
              <a:fillRect l="-37500" r="-37500" b="-40000"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</a:rPr>
              <a:t> </a:t>
            </a:r>
          </a:p>
        </p:txBody>
      </p:sp>
      <p:sp>
        <p:nvSpPr>
          <p:cNvPr id="31749" name="Rectangle 1">
            <a:extLst>
              <a:ext uri="{FF2B5EF4-FFF2-40B4-BE49-F238E27FC236}">
                <a16:creationId xmlns:a16="http://schemas.microsoft.com/office/drawing/2014/main" id="{E0679D31-E964-B288-2C18-9688FD113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0" name="Rectangle 5">
            <a:extLst>
              <a:ext uri="{FF2B5EF4-FFF2-40B4-BE49-F238E27FC236}">
                <a16:creationId xmlns:a16="http://schemas.microsoft.com/office/drawing/2014/main" id="{EC9547C4-EAF1-4DE7-0A2A-3C45237BA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863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D88BA2FF-AD6C-3FF7-EB44-344231ECC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2" name="Rectangle 7">
            <a:extLst>
              <a:ext uri="{FF2B5EF4-FFF2-40B4-BE49-F238E27FC236}">
                <a16:creationId xmlns:a16="http://schemas.microsoft.com/office/drawing/2014/main" id="{429C4FAF-F2DD-4C8E-7A7C-7D6658D8C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C0B016-5FD6-0C91-18BF-AD193BEA350B}"/>
              </a:ext>
            </a:extLst>
          </p:cNvPr>
          <p:cNvCxnSpPr>
            <a:stCxn id="3" idx="0"/>
            <a:endCxn id="31749" idx="2"/>
          </p:cNvCxnSpPr>
          <p:nvPr/>
        </p:nvCxnSpPr>
        <p:spPr>
          <a:xfrm flipH="1" flipV="1">
            <a:off x="4725988" y="5668963"/>
            <a:ext cx="328612" cy="587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D5F23-FA7F-AF40-6561-884785C1C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3024188"/>
            <a:ext cx="155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988D-B681-AD99-0306-34C0F081D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024188"/>
            <a:ext cx="155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AD450-AE8E-F6F5-D56B-46CF1E1F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3024188"/>
            <a:ext cx="155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03960-031F-3050-388D-EC5AED536503}"/>
              </a:ext>
            </a:extLst>
          </p:cNvPr>
          <p:cNvCxnSpPr/>
          <p:nvPr/>
        </p:nvCxnSpPr>
        <p:spPr>
          <a:xfrm>
            <a:off x="5129213" y="2655888"/>
            <a:ext cx="117475" cy="47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758" name="Rectangle 14">
            <a:extLst>
              <a:ext uri="{FF2B5EF4-FFF2-40B4-BE49-F238E27FC236}">
                <a16:creationId xmlns:a16="http://schemas.microsoft.com/office/drawing/2014/main" id="{38C9B9F3-83D9-33B9-39A7-CB3A29644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047" y="2720522"/>
            <a:ext cx="332655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Step2: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containing x2: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removed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8C2FC-01CB-C729-05A8-19C2B8E7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414496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8F2098-9E2C-4A03-A336-23E8B7B39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88" y="415766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A4931-8ACF-D3C1-EE9D-40661A4DAE4A}"/>
              </a:ext>
            </a:extLst>
          </p:cNvPr>
          <p:cNvCxnSpPr/>
          <p:nvPr/>
        </p:nvCxnSpPr>
        <p:spPr>
          <a:xfrm flipV="1">
            <a:off x="4721225" y="4678363"/>
            <a:ext cx="1049338" cy="595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84383BE1-FEA1-9359-A4BB-9A47E64B7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" y="5039320"/>
            <a:ext cx="1883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1: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selected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7688B6-F5FE-3A03-24A3-C2C2E5434A4E}"/>
              </a:ext>
            </a:extLst>
          </p:cNvPr>
          <p:cNvCxnSpPr>
            <a:stCxn id="12" idx="2"/>
          </p:cNvCxnSpPr>
          <p:nvPr/>
        </p:nvCxnSpPr>
        <p:spPr>
          <a:xfrm>
            <a:off x="5426075" y="3486150"/>
            <a:ext cx="447675" cy="749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4D488D2D-AF11-BFF2-5A2B-076005879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6" y="1620837"/>
            <a:ext cx="2792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J: Objective Function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2F5D6-D25B-8C8B-41B0-3ADAD15C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38" y="4716463"/>
            <a:ext cx="390525" cy="1905000"/>
          </a:xfrm>
          <a:prstGeom prst="rect">
            <a:avLst/>
          </a:prstGeom>
        </p:spPr>
      </p:pic>
      <p:sp>
        <p:nvSpPr>
          <p:cNvPr id="7" name="Rectangle 19">
            <a:extLst>
              <a:ext uri="{FF2B5EF4-FFF2-40B4-BE49-F238E27FC236}">
                <a16:creationId xmlns:a16="http://schemas.microsoft.com/office/drawing/2014/main" id="{42DD9481-3703-4ED0-EB59-E3D4B8CA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" y="3793133"/>
            <a:ext cx="30572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3: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without x3: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selected 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D0573A36-D66F-0884-D5B3-6EA52E58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275" y="3997779"/>
            <a:ext cx="37305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4: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containing x2 , x4: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Only 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can be selected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BF297-7B7F-2789-151F-AB6E897B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280" y="4148137"/>
            <a:ext cx="3080657" cy="2495678"/>
          </a:xfrm>
          <a:prstGeom prst="rect">
            <a:avLst/>
          </a:prstGeom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147A87AD-5965-A44A-7817-9F8575161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7663" y="190954"/>
            <a:ext cx="11006137" cy="1325563"/>
          </a:xfrm>
        </p:spPr>
        <p:txBody>
          <a:bodyPr/>
          <a:lstStyle/>
          <a:p>
            <a:pPr algn="ctr"/>
            <a:r>
              <a:rPr lang="en-US" altLang="en-US" dirty="0"/>
              <a:t>Heuristic Search Strategies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1E53-B301-A357-EC08-2230284C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3" y="1661882"/>
            <a:ext cx="9395051" cy="46894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These algorithm are </a:t>
            </a:r>
            <a:r>
              <a:rPr lang="en-US" sz="2400" dirty="0">
                <a:solidFill>
                  <a:srgbClr val="C00000"/>
                </a:solidFill>
              </a:rPr>
              <a:t>greedy</a:t>
            </a:r>
            <a:r>
              <a:rPr lang="en-US" sz="2400" dirty="0"/>
              <a:t>; therefore, the results are </a:t>
            </a:r>
            <a:r>
              <a:rPr lang="en-US" sz="2400" dirty="0">
                <a:solidFill>
                  <a:srgbClr val="C00000"/>
                </a:solidFill>
              </a:rPr>
              <a:t>locally optimum </a:t>
            </a:r>
            <a:r>
              <a:rPr lang="en-US" sz="2400" dirty="0"/>
              <a:t>but not necessarily globally optimum.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Forward</a:t>
            </a:r>
            <a:r>
              <a:rPr lang="en-US" sz="2400" dirty="0"/>
              <a:t> sequential selection is </a:t>
            </a:r>
            <a:r>
              <a:rPr lang="en-US" sz="2400" dirty="0">
                <a:solidFill>
                  <a:srgbClr val="C00000"/>
                </a:solidFill>
              </a:rPr>
              <a:t>faster</a:t>
            </a:r>
            <a:r>
              <a:rPr lang="en-US" sz="2400" dirty="0"/>
              <a:t> than backward sequential selection since it starts from smaller sets and doesn’t check most feature sets with large number of variables.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Backward</a:t>
            </a:r>
            <a:r>
              <a:rPr lang="en-US" sz="2400" dirty="0"/>
              <a:t> sequential selection is more </a:t>
            </a:r>
            <a:r>
              <a:rPr lang="en-US" sz="2400" dirty="0">
                <a:solidFill>
                  <a:srgbClr val="C00000"/>
                </a:solidFill>
              </a:rPr>
              <a:t>accurate</a:t>
            </a:r>
            <a:r>
              <a:rPr lang="en-US" sz="2400" dirty="0"/>
              <a:t> than forward sequential selection since it checks more larger combinations of features.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Bidirectional</a:t>
            </a:r>
            <a:r>
              <a:rPr lang="en-US" sz="2400" dirty="0"/>
              <a:t> sequential selection is more </a:t>
            </a:r>
            <a:r>
              <a:rPr lang="en-US" sz="2400" dirty="0">
                <a:solidFill>
                  <a:srgbClr val="C00000"/>
                </a:solidFill>
              </a:rPr>
              <a:t>flexible</a:t>
            </a:r>
            <a:r>
              <a:rPr lang="en-US" sz="2400" dirty="0"/>
              <a:t> than the other two techniques, but it can be more </a:t>
            </a:r>
            <a:r>
              <a:rPr lang="en-US" sz="2400" dirty="0">
                <a:solidFill>
                  <a:srgbClr val="C00000"/>
                </a:solidFill>
              </a:rPr>
              <a:t>complex</a:t>
            </a:r>
            <a:r>
              <a:rPr lang="en-US" sz="24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BEE4-2F84-BCAC-7C18-70653693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772" y="1237279"/>
            <a:ext cx="2057506" cy="24893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B60D0F0-6C15-6DF2-780D-6460394FE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altLang="en-US" sz="4000" dirty="0" err="1"/>
              <a:t>Feature</a:t>
            </a:r>
            <a:r>
              <a:rPr lang="es-ES" altLang="en-US" sz="4000" dirty="0"/>
              <a:t> </a:t>
            </a:r>
            <a:r>
              <a:rPr lang="es-ES" altLang="en-US" sz="4000" dirty="0" err="1"/>
              <a:t>Selection</a:t>
            </a:r>
            <a:r>
              <a:rPr lang="es-ES" altLang="en-US" sz="4000" dirty="0"/>
              <a:t> </a:t>
            </a:r>
            <a:r>
              <a:rPr lang="es-ES" altLang="en-US" sz="4000" dirty="0" err="1"/>
              <a:t>Drawbacks</a:t>
            </a:r>
            <a:endParaRPr lang="es-ES" altLang="en-US" sz="4000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4C1F0AC-1B03-5A7A-844E-26AEB330D6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1825" y="1600200"/>
            <a:ext cx="11298238" cy="5068888"/>
          </a:xfrm>
        </p:spPr>
        <p:txBody>
          <a:bodyPr/>
          <a:lstStyle/>
          <a:p>
            <a:pPr algn="just"/>
            <a:r>
              <a:rPr lang="es-ES" altLang="en-US" sz="2300" dirty="0" err="1"/>
              <a:t>It</a:t>
            </a:r>
            <a:r>
              <a:rPr lang="es-ES" altLang="en-US" sz="2300" dirty="0"/>
              <a:t> </a:t>
            </a:r>
            <a:r>
              <a:rPr lang="es-ES" altLang="en-US" sz="2300" dirty="0" err="1"/>
              <a:t>is</a:t>
            </a:r>
            <a:r>
              <a:rPr lang="es-ES" altLang="en-US" sz="2300" dirty="0"/>
              <a:t> </a:t>
            </a:r>
            <a:r>
              <a:rPr lang="es-ES" altLang="en-US" sz="2300" dirty="0" err="1"/>
              <a:t>not</a:t>
            </a:r>
            <a:r>
              <a:rPr lang="es-ES" altLang="en-US" sz="2300" dirty="0"/>
              <a:t> true </a:t>
            </a:r>
            <a:r>
              <a:rPr lang="es-ES" altLang="en-US" sz="2300" dirty="0" err="1"/>
              <a:t>that</a:t>
            </a:r>
            <a:r>
              <a:rPr lang="es-ES" altLang="en-US" sz="2300" dirty="0"/>
              <a:t> a </a:t>
            </a:r>
            <a:r>
              <a:rPr lang="es-ES" altLang="en-US" sz="2300" dirty="0" err="1"/>
              <a:t>large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dimensionality</a:t>
            </a:r>
            <a:r>
              <a:rPr lang="es-ES" altLang="en-US" sz="2300" dirty="0"/>
              <a:t> input can </a:t>
            </a:r>
            <a:r>
              <a:rPr lang="es-ES" altLang="en-US" sz="2300" dirty="0" err="1"/>
              <a:t>always</a:t>
            </a:r>
            <a:r>
              <a:rPr lang="es-ES" altLang="en-US" sz="2300" dirty="0"/>
              <a:t> be </a:t>
            </a:r>
            <a:r>
              <a:rPr lang="es-ES" altLang="en-US" sz="2300" dirty="0" err="1"/>
              <a:t>reduced</a:t>
            </a:r>
            <a:r>
              <a:rPr lang="es-ES" altLang="en-US" sz="2300" dirty="0"/>
              <a:t> </a:t>
            </a:r>
            <a:r>
              <a:rPr lang="es-ES" altLang="en-US" sz="2300" dirty="0" err="1"/>
              <a:t>to</a:t>
            </a:r>
            <a:r>
              <a:rPr lang="es-ES" altLang="en-US" sz="2300" dirty="0"/>
              <a:t> a </a:t>
            </a:r>
            <a:r>
              <a:rPr lang="es-ES" altLang="en-US" sz="2300" dirty="0" err="1"/>
              <a:t>small</a:t>
            </a:r>
            <a:r>
              <a:rPr lang="es-ES" altLang="en-US" sz="2300" dirty="0"/>
              <a:t> </a:t>
            </a:r>
            <a:r>
              <a:rPr lang="es-ES" altLang="en-US" sz="2300" dirty="0" err="1"/>
              <a:t>subset</a:t>
            </a:r>
            <a:r>
              <a:rPr lang="es-ES" altLang="en-US" sz="2300" dirty="0"/>
              <a:t> </a:t>
            </a:r>
            <a:r>
              <a:rPr lang="es-ES" altLang="en-US" sz="2300" dirty="0" err="1"/>
              <a:t>of</a:t>
            </a:r>
            <a:r>
              <a:rPr lang="es-ES" altLang="en-US" sz="2300" dirty="0"/>
              <a:t> </a:t>
            </a:r>
            <a:r>
              <a:rPr lang="es-ES" altLang="en-US" sz="2300" dirty="0" err="1"/>
              <a:t>features</a:t>
            </a:r>
            <a:r>
              <a:rPr lang="es-ES" altLang="en-US" sz="2300" dirty="0"/>
              <a:t> </a:t>
            </a:r>
            <a:r>
              <a:rPr lang="es-ES" altLang="en-US" sz="2300" dirty="0" err="1"/>
              <a:t>because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the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objective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feature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is</a:t>
            </a:r>
            <a:r>
              <a:rPr lang="es-ES" altLang="en-US" sz="2300" dirty="0"/>
              <a:t> </a:t>
            </a:r>
            <a:r>
              <a:rPr lang="es-ES" altLang="en-US" sz="2300" dirty="0" err="1"/>
              <a:t>actually</a:t>
            </a:r>
            <a:r>
              <a:rPr lang="es-ES" altLang="en-US" sz="2300" dirty="0"/>
              <a:t> </a:t>
            </a:r>
            <a:r>
              <a:rPr lang="es-ES" altLang="en-US" sz="2300" dirty="0" err="1"/>
              <a:t>related</a:t>
            </a:r>
            <a:r>
              <a:rPr lang="es-ES" altLang="en-US" sz="2300" dirty="0"/>
              <a:t> </a:t>
            </a:r>
            <a:r>
              <a:rPr lang="es-ES" altLang="en-US" sz="2300" dirty="0" err="1"/>
              <a:t>with</a:t>
            </a:r>
            <a:r>
              <a:rPr lang="es-ES" altLang="en-US" sz="2300" dirty="0"/>
              <a:t> </a:t>
            </a:r>
            <a:r>
              <a:rPr lang="es-ES" altLang="en-US" sz="2300" dirty="0" err="1"/>
              <a:t>many</a:t>
            </a:r>
            <a:r>
              <a:rPr lang="es-ES" altLang="en-US" sz="2300" dirty="0"/>
              <a:t> input </a:t>
            </a:r>
            <a:r>
              <a:rPr lang="es-ES" altLang="en-US" sz="2300" dirty="0" err="1"/>
              <a:t>features</a:t>
            </a:r>
            <a:r>
              <a:rPr lang="es-ES" altLang="en-US" sz="2300" dirty="0"/>
              <a:t> and </a:t>
            </a:r>
            <a:r>
              <a:rPr lang="es-ES" altLang="en-US" sz="2300" dirty="0" err="1"/>
              <a:t>the</a:t>
            </a:r>
            <a:r>
              <a:rPr lang="es-ES" altLang="en-US" sz="2300" dirty="0"/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removal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of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any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/>
              <a:t>of</a:t>
            </a:r>
            <a:r>
              <a:rPr lang="es-ES" altLang="en-US" sz="2300" dirty="0"/>
              <a:t> </a:t>
            </a:r>
            <a:r>
              <a:rPr lang="es-ES" altLang="en-US" sz="2300" dirty="0" err="1"/>
              <a:t>them</a:t>
            </a:r>
            <a:r>
              <a:rPr lang="es-ES" altLang="en-US" sz="2300" dirty="0"/>
              <a:t> </a:t>
            </a:r>
            <a:r>
              <a:rPr lang="es-ES" altLang="en-US" sz="2300" dirty="0" err="1"/>
              <a:t>will</a:t>
            </a:r>
            <a:r>
              <a:rPr lang="es-ES" altLang="en-US" sz="2300" dirty="0"/>
              <a:t> </a:t>
            </a:r>
            <a:r>
              <a:rPr lang="es-ES" altLang="en-US" sz="2300" dirty="0" err="1"/>
              <a:t>seriously</a:t>
            </a:r>
            <a:r>
              <a:rPr lang="es-ES" altLang="en-US" sz="2300" dirty="0"/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effect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the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learning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/>
              <a:t>performance.</a:t>
            </a:r>
          </a:p>
          <a:p>
            <a:pPr algn="just"/>
            <a:endParaRPr lang="es-ES" altLang="en-US" sz="2300" dirty="0"/>
          </a:p>
          <a:p>
            <a:pPr algn="just"/>
            <a:r>
              <a:rPr lang="en-US" altLang="ja-JP" sz="2400" dirty="0">
                <a:ea typeface="MS PGothic" panose="020B0600070205080204" pitchFamily="34" charset="-128"/>
              </a:rPr>
              <a:t>Possible </a:t>
            </a:r>
            <a:r>
              <a:rPr lang="en-US" altLang="ja-JP" sz="2400" dirty="0">
                <a:solidFill>
                  <a:srgbClr val="C00000"/>
                </a:solidFill>
                <a:ea typeface="MS PGothic" panose="020B0600070205080204" pitchFamily="34" charset="-128"/>
              </a:rPr>
              <a:t>hidden variables </a:t>
            </a:r>
            <a:r>
              <a:rPr lang="en-US" altLang="ja-JP" sz="2400" dirty="0">
                <a:ea typeface="MS PGothic" panose="020B0600070205080204" pitchFamily="34" charset="-128"/>
              </a:rPr>
              <a:t>which represent some feature variables cannot be recognized in feature selection methods </a:t>
            </a:r>
          </a:p>
          <a:p>
            <a:pPr algn="just"/>
            <a:endParaRPr lang="en-US" altLang="en-US" sz="2400" dirty="0">
              <a:ea typeface="MS PGothic" panose="020B0600070205080204" pitchFamily="34" charset="-128"/>
            </a:endParaRPr>
          </a:p>
          <a:p>
            <a:pPr algn="just"/>
            <a:endParaRPr lang="es-ES" altLang="en-US" sz="2300" dirty="0"/>
          </a:p>
          <a:p>
            <a:pPr algn="just"/>
            <a:endParaRPr lang="es-ES" alt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50718-E38B-C842-8056-4B65B2D4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134644"/>
            <a:ext cx="2406775" cy="244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F665E-6862-6691-90CB-33E68EF1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659" y="3619500"/>
            <a:ext cx="4105275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20CFC-36AF-6C09-D1C5-01BB83787E4C}"/>
              </a:ext>
            </a:extLst>
          </p:cNvPr>
          <p:cNvSpPr txBox="1"/>
          <p:nvPr/>
        </p:nvSpPr>
        <p:spPr>
          <a:xfrm>
            <a:off x="4385935" y="5554174"/>
            <a:ext cx="36093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Ranking loss comparison of different feature selection methods when ML-KNN is used as the basic classifier (Yao Zhang, 2022)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6E65C3BE-16A7-02E3-9091-3209CFD8A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Feature Extraction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2E7BF2A1-23FF-0CED-3ACC-D44ED8625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/>
              <a:t>FE is a transformation(mapping) from D dimensions to K dimensions.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Finding an </a:t>
            </a:r>
            <a:r>
              <a:rPr lang="en-US" altLang="en-US" sz="2400" dirty="0">
                <a:solidFill>
                  <a:srgbClr val="C00000"/>
                </a:solidFill>
              </a:rPr>
              <a:t>optimum mapping </a:t>
            </a:r>
            <a:r>
              <a:rPr lang="en-US" altLang="en-US" sz="2400" dirty="0"/>
              <a:t>can be formulated as an optimization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problem (i.e., minimize or maximize an </a:t>
            </a:r>
            <a:r>
              <a:rPr lang="en-US" altLang="en-US" sz="2400" dirty="0">
                <a:solidFill>
                  <a:srgbClr val="C00000"/>
                </a:solidFill>
              </a:rPr>
              <a:t>objective criterion</a:t>
            </a:r>
            <a:r>
              <a:rPr lang="en-US" altLang="en-US" sz="2400" dirty="0"/>
              <a:t>).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Popular </a:t>
            </a:r>
            <a:r>
              <a:rPr lang="en-US" altLang="en-US" sz="2400" dirty="0">
                <a:solidFill>
                  <a:srgbClr val="FF0000"/>
                </a:solidFill>
              </a:rPr>
              <a:t>linear</a:t>
            </a:r>
            <a:r>
              <a:rPr lang="en-US" altLang="en-US" sz="2400" dirty="0"/>
              <a:t> feature extraction methods: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Principal Components Analysis (PCA): </a:t>
            </a:r>
            <a:r>
              <a:rPr lang="en-US" altLang="en-US" sz="2000" dirty="0"/>
              <a:t>Seeks a projection that </a:t>
            </a:r>
            <a:r>
              <a:rPr lang="en-US" altLang="en-US" sz="2000" b="1" dirty="0"/>
              <a:t>minimizes information loss</a:t>
            </a:r>
            <a:r>
              <a:rPr lang="en-US" altLang="en-US" sz="2000" dirty="0"/>
              <a:t>.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Linear Discriminant Analysis (LDA):</a:t>
            </a:r>
            <a:r>
              <a:rPr lang="en-US" altLang="en-US" sz="2000" dirty="0"/>
              <a:t> Seeks a projection that </a:t>
            </a:r>
            <a:r>
              <a:rPr lang="en-US" altLang="en-US" sz="2000" b="1" dirty="0"/>
              <a:t>maximizes class separability.</a:t>
            </a:r>
            <a:endParaRPr lang="en-US" altLang="en-US" sz="2000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Many other methods: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Making features as independent as possible (Independent Component Analysis).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Retaining interesting directions (Projection Pursuit).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Embedding to lower dimensional manifolds (</a:t>
            </a:r>
            <a:r>
              <a:rPr lang="en-US" altLang="en-US" sz="2000" dirty="0" err="1"/>
              <a:t>Isomap</a:t>
            </a:r>
            <a:r>
              <a:rPr lang="en-US" altLang="en-US" sz="2000" dirty="0"/>
              <a:t>, Locally Linear Embedding).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Etc.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A0DAF-3BC5-F4DF-0DA1-DA75F765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003" y="4610781"/>
            <a:ext cx="1959053" cy="2088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529AD2A-1FB5-D40A-F115-73886C16C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en-US" sz="4000" dirty="0"/>
              <a:t>Principal Component Analysis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1AD4CF2-1C61-AF3D-57A3-72A6FF7D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Unsupervised</a:t>
            </a:r>
            <a:r>
              <a:rPr lang="en-US" altLang="en-US" dirty="0"/>
              <a:t> approach creates new variables (principal components) from existing variables. Principal components are a few linear combinations of the original variables that </a:t>
            </a:r>
            <a:r>
              <a:rPr lang="en-US" altLang="en-US" dirty="0">
                <a:solidFill>
                  <a:srgbClr val="FF0000"/>
                </a:solidFill>
              </a:rPr>
              <a:t>maximally</a:t>
            </a:r>
            <a:r>
              <a:rPr lang="en-US" altLang="en-US" dirty="0"/>
              <a:t> explain the </a:t>
            </a:r>
            <a:r>
              <a:rPr lang="en-US" altLang="en-US" dirty="0">
                <a:solidFill>
                  <a:srgbClr val="FF0000"/>
                </a:solidFill>
              </a:rPr>
              <a:t>variance</a:t>
            </a:r>
            <a:r>
              <a:rPr lang="en-US" altLang="en-US" dirty="0"/>
              <a:t> of all the variables.</a:t>
            </a:r>
            <a:endParaRPr lang="da-DK" altLang="en-US" dirty="0"/>
          </a:p>
          <a:p>
            <a:endParaRPr lang="da-DK" altLang="en-US" dirty="0"/>
          </a:p>
          <a:p>
            <a:r>
              <a:rPr lang="da-DK" altLang="en-US" dirty="0"/>
              <a:t>The new variables (</a:t>
            </a:r>
            <a:r>
              <a:rPr lang="en-US" altLang="en-US" dirty="0"/>
              <a:t>components</a:t>
            </a:r>
            <a:r>
              <a:rPr lang="da-DK" altLang="en-US" dirty="0"/>
              <a:t>):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altLang="en-US" dirty="0"/>
              <a:t>Capture as much of the original </a:t>
            </a:r>
            <a:r>
              <a:rPr lang="da-DK" altLang="en-US" dirty="0">
                <a:solidFill>
                  <a:srgbClr val="C00000"/>
                </a:solidFill>
              </a:rPr>
              <a:t>variance</a:t>
            </a:r>
            <a:r>
              <a:rPr lang="da-DK" altLang="en-US" dirty="0"/>
              <a:t> in the data as possible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altLang="en-US" dirty="0"/>
              <a:t>Are </a:t>
            </a:r>
            <a:r>
              <a:rPr lang="da-DK" altLang="en-US" dirty="0">
                <a:solidFill>
                  <a:srgbClr val="C00000"/>
                </a:solidFill>
              </a:rPr>
              <a:t>linear</a:t>
            </a:r>
            <a:r>
              <a:rPr lang="da-DK" altLang="en-US" dirty="0"/>
              <a:t> combinations of the original ones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altLang="en-US" dirty="0"/>
              <a:t>Are </a:t>
            </a:r>
            <a:r>
              <a:rPr lang="da-DK" altLang="en-US" dirty="0">
                <a:solidFill>
                  <a:srgbClr val="C00000"/>
                </a:solidFill>
              </a:rPr>
              <a:t>uncorrelated</a:t>
            </a:r>
            <a:r>
              <a:rPr lang="da-DK" altLang="en-US" dirty="0"/>
              <a:t> with one another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altLang="en-US" dirty="0"/>
              <a:t>Are called </a:t>
            </a:r>
            <a:r>
              <a:rPr lang="da-DK" altLang="en-US" dirty="0">
                <a:solidFill>
                  <a:srgbClr val="C00000"/>
                </a:solidFill>
              </a:rPr>
              <a:t>Principal Components</a:t>
            </a:r>
          </a:p>
          <a:p>
            <a:pPr lvl="1"/>
            <a:endParaRPr lang="da-DK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A7EAB3A7-423A-9728-E999-C151A71A4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– Idea</a:t>
            </a:r>
          </a:p>
        </p:txBody>
      </p:sp>
      <p:pic>
        <p:nvPicPr>
          <p:cNvPr id="40963" name="Content Placeholder 6">
            <a:extLst>
              <a:ext uri="{FF2B5EF4-FFF2-40B4-BE49-F238E27FC236}">
                <a16:creationId xmlns:a16="http://schemas.microsoft.com/office/drawing/2014/main" id="{DD9EC13F-E9B0-771B-0EEE-140E683AE5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140">
            <a:off x="5903913" y="2057400"/>
            <a:ext cx="4532312" cy="3086100"/>
          </a:xfrm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95554DEB-7F67-A2F7-2EF0-9F602895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2181225"/>
            <a:ext cx="3881437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11">
            <a:extLst>
              <a:ext uri="{FF2B5EF4-FFF2-40B4-BE49-F238E27FC236}">
                <a16:creationId xmlns:a16="http://schemas.microsoft.com/office/drawing/2014/main" id="{5505C375-0E81-6294-2989-A25CA152D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8" y="3616325"/>
            <a:ext cx="27654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There is a correlation between x1 , x2</a:t>
            </a:r>
          </a:p>
        </p:txBody>
      </p:sp>
      <p:sp>
        <p:nvSpPr>
          <p:cNvPr id="40966" name="TextBox 12">
            <a:extLst>
              <a:ext uri="{FF2B5EF4-FFF2-40B4-BE49-F238E27FC236}">
                <a16:creationId xmlns:a16="http://schemas.microsoft.com/office/drawing/2014/main" id="{CE5E7E36-386E-2CC4-805A-A5F0D3089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264" y="3477825"/>
            <a:ext cx="28562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There is no correlation between x1 , x2</a:t>
            </a:r>
          </a:p>
        </p:txBody>
      </p:sp>
      <p:sp>
        <p:nvSpPr>
          <p:cNvPr id="40967" name="TextBox 4">
            <a:extLst>
              <a:ext uri="{FF2B5EF4-FFF2-40B4-BE49-F238E27FC236}">
                <a16:creationId xmlns:a16="http://schemas.microsoft.com/office/drawing/2014/main" id="{C8D4DE85-AD95-7783-51CE-A54DEBCE2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1" y="1482836"/>
            <a:ext cx="2971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Most information (variability) is explained by X1</a:t>
            </a:r>
          </a:p>
        </p:txBody>
      </p:sp>
      <p:sp>
        <p:nvSpPr>
          <p:cNvPr id="40968" name="TextBox 7">
            <a:extLst>
              <a:ext uri="{FF2B5EF4-FFF2-40B4-BE49-F238E27FC236}">
                <a16:creationId xmlns:a16="http://schemas.microsoft.com/office/drawing/2014/main" id="{F46180D3-AEE6-5E80-08A3-5F0232415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081" y="1606206"/>
            <a:ext cx="2765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Information (variability) is explained by both X1 and X2</a:t>
            </a:r>
          </a:p>
        </p:txBody>
      </p:sp>
      <p:sp>
        <p:nvSpPr>
          <p:cNvPr id="40969" name="TextBox 10">
            <a:extLst>
              <a:ext uri="{FF2B5EF4-FFF2-40B4-BE49-F238E27FC236}">
                <a16:creationId xmlns:a16="http://schemas.microsoft.com/office/drawing/2014/main" id="{65C47548-401D-414A-0F9B-B96A0656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5105400"/>
            <a:ext cx="32527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Intrinsically lower dimensional.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We can remove X2 without loosing many information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(a good candidate for dimensionality reduction)</a:t>
            </a:r>
          </a:p>
        </p:txBody>
      </p:sp>
      <p:sp>
        <p:nvSpPr>
          <p:cNvPr id="40970" name="TextBox 11">
            <a:extLst>
              <a:ext uri="{FF2B5EF4-FFF2-40B4-BE49-F238E27FC236}">
                <a16:creationId xmlns:a16="http://schemas.microsoft.com/office/drawing/2014/main" id="{1064FE3A-A6DE-3B86-4800-7D78FA0F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5181600"/>
            <a:ext cx="2743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Removing X1 or X2 cause a main information loss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(Not a good candidate for dimensionality reduction)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990EB86B-A348-CCD9-A629-6C2E3C6E1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- New Dimensions</a:t>
            </a:r>
          </a:p>
        </p:txBody>
      </p:sp>
      <p:pic>
        <p:nvPicPr>
          <p:cNvPr id="41987" name="Content Placeholder 6">
            <a:extLst>
              <a:ext uri="{FF2B5EF4-FFF2-40B4-BE49-F238E27FC236}">
                <a16:creationId xmlns:a16="http://schemas.microsoft.com/office/drawing/2014/main" id="{F0BC3E29-5C48-8C37-AF02-41C81ED7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140">
            <a:off x="1817688" y="3705225"/>
            <a:ext cx="40592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9">
            <a:extLst>
              <a:ext uri="{FF2B5EF4-FFF2-40B4-BE49-F238E27FC236}">
                <a16:creationId xmlns:a16="http://schemas.microsoft.com/office/drawing/2014/main" id="{1FC0B3C0-F2CB-04DF-2921-44EDB8432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3016250"/>
            <a:ext cx="4000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Both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features contain some part of information (Variability)</a:t>
            </a:r>
          </a:p>
        </p:txBody>
      </p:sp>
      <p:sp>
        <p:nvSpPr>
          <p:cNvPr id="41989" name="TextBox 10">
            <a:extLst>
              <a:ext uri="{FF2B5EF4-FFF2-40B4-BE49-F238E27FC236}">
                <a16:creationId xmlns:a16="http://schemas.microsoft.com/office/drawing/2014/main" id="{07D47997-3BAD-43AA-ADF3-B923D7EB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2971800"/>
            <a:ext cx="4002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Only 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one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of new features (components) contains most of information (Variability)</a:t>
            </a:r>
          </a:p>
        </p:txBody>
      </p:sp>
      <p:sp>
        <p:nvSpPr>
          <p:cNvPr id="41990" name="TextBox 11">
            <a:extLst>
              <a:ext uri="{FF2B5EF4-FFF2-40B4-BE49-F238E27FC236}">
                <a16:creationId xmlns:a16="http://schemas.microsoft.com/office/drawing/2014/main" id="{0FF36F0E-EFD3-5961-E2E5-E7851E94A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1847850"/>
            <a:ext cx="7832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ea typeface="MS PGothic" panose="020B0600070205080204" pitchFamily="34" charset="-128"/>
              </a:rPr>
              <a:t>Idea : Using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correlations</a:t>
            </a:r>
            <a:r>
              <a:rPr lang="en-US" altLang="en-US" sz="2000" dirty="0">
                <a:latin typeface="Arial" panose="020B0604020202020204" pitchFamily="34" charset="0"/>
                <a:ea typeface="MS PGothic" panose="020B0600070205080204" pitchFamily="34" charset="-128"/>
              </a:rPr>
              <a:t> between two features, define a new variable (component) contains most of information (variability)</a:t>
            </a:r>
          </a:p>
        </p:txBody>
      </p:sp>
      <p:sp>
        <p:nvSpPr>
          <p:cNvPr id="41991" name="TextBox 2">
            <a:extLst>
              <a:ext uri="{FF2B5EF4-FFF2-40B4-BE49-F238E27FC236}">
                <a16:creationId xmlns:a16="http://schemas.microsoft.com/office/drawing/2014/main" id="{692883BD-D202-9126-08F0-A1333589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388100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There is a linear correlation between X1, X2</a:t>
            </a:r>
          </a:p>
        </p:txBody>
      </p:sp>
      <p:sp>
        <p:nvSpPr>
          <p:cNvPr id="41992" name="TextBox 3">
            <a:extLst>
              <a:ext uri="{FF2B5EF4-FFF2-40B4-BE49-F238E27FC236}">
                <a16:creationId xmlns:a16="http://schemas.microsoft.com/office/drawing/2014/main" id="{878766AA-3E86-5966-CDB5-936D6068A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4039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PC1 is aligned with the direction of covariance between x1,x2</a:t>
            </a:r>
          </a:p>
        </p:txBody>
      </p:sp>
      <p:pic>
        <p:nvPicPr>
          <p:cNvPr id="41993" name="Picture 19">
            <a:extLst>
              <a:ext uri="{FF2B5EF4-FFF2-40B4-BE49-F238E27FC236}">
                <a16:creationId xmlns:a16="http://schemas.microsoft.com/office/drawing/2014/main" id="{C82C66FD-D00F-78DF-3379-6557C263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3700463"/>
            <a:ext cx="4198938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8A33618-8DC5-C243-358A-477C4F228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65113"/>
            <a:ext cx="10515600" cy="1325562"/>
          </a:xfrm>
        </p:spPr>
        <p:txBody>
          <a:bodyPr/>
          <a:lstStyle/>
          <a:p>
            <a:pPr algn="ctr"/>
            <a:r>
              <a:rPr lang="en-US" altLang="en-US" sz="4000"/>
              <a:t>Covariance Matrix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641C0F00-CD7E-385C-4EA3-D79021ED9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" y="928688"/>
            <a:ext cx="12077700" cy="3484562"/>
          </a:xfrm>
        </p:spPr>
        <p:txBody>
          <a:bodyPr rtlCol="0">
            <a:normAutofit/>
          </a:bodyPr>
          <a:lstStyle/>
          <a:p>
            <a:pPr marL="0" indent="0" defTabSz="638175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>
              <a:latin typeface="Tekton Pro"/>
            </a:endParaRP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dirty="0">
                <a:latin typeface="Tekton Pro"/>
              </a:rPr>
              <a:t>Covariance measures how two dimensions (features) </a:t>
            </a:r>
            <a:r>
              <a:rPr lang="en-US" altLang="en-US" dirty="0">
                <a:solidFill>
                  <a:srgbClr val="C00000"/>
                </a:solidFill>
                <a:latin typeface="Tekton Pro"/>
              </a:rPr>
              <a:t>vary</a:t>
            </a:r>
            <a:r>
              <a:rPr lang="en-US" altLang="en-US" dirty="0">
                <a:latin typeface="Tekton Pro"/>
              </a:rPr>
              <a:t> with respect to each other. It</a:t>
            </a:r>
            <a:r>
              <a:rPr lang="en-US" altLang="en-US" dirty="0"/>
              <a:t> shows the </a:t>
            </a:r>
            <a:r>
              <a:rPr lang="en-US" altLang="en-US" dirty="0">
                <a:solidFill>
                  <a:srgbClr val="C00000"/>
                </a:solidFill>
              </a:rPr>
              <a:t>linear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relationship</a:t>
            </a:r>
            <a:r>
              <a:rPr lang="en-US" altLang="en-US" dirty="0"/>
              <a:t> between two variables. </a:t>
            </a:r>
            <a:endParaRPr lang="en-US" altLang="en-US" dirty="0">
              <a:latin typeface="Tekton Pro"/>
            </a:endParaRP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C00000"/>
                </a:solidFill>
                <a:latin typeface="Tekton Pro"/>
              </a:rPr>
              <a:t>Normalize</a:t>
            </a:r>
            <a:r>
              <a:rPr lang="en-US" altLang="en-US" dirty="0">
                <a:latin typeface="Tekton Pro"/>
              </a:rPr>
              <a:t> data features so they have </a:t>
            </a:r>
            <a:r>
              <a:rPr lang="en-US" altLang="en-US" dirty="0">
                <a:solidFill>
                  <a:srgbClr val="C00000"/>
                </a:solidFill>
                <a:latin typeface="Tekton Pro"/>
              </a:rPr>
              <a:t>similar magnitudes </a:t>
            </a:r>
            <a:r>
              <a:rPr lang="en-US" altLang="en-US" dirty="0">
                <a:latin typeface="Tekton Pro"/>
              </a:rPr>
              <a:t>else covariance may not be as informative</a:t>
            </a: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dirty="0">
                <a:latin typeface="Tekton Pro"/>
              </a:rPr>
              <a:t>We can use </a:t>
            </a:r>
            <a:r>
              <a:rPr lang="en-US" altLang="en-US" dirty="0">
                <a:solidFill>
                  <a:srgbClr val="C00000"/>
                </a:solidFill>
                <a:latin typeface="Tekton Pro"/>
              </a:rPr>
              <a:t>covariance matrix </a:t>
            </a:r>
            <a:r>
              <a:rPr lang="en-US" altLang="en-US" dirty="0">
                <a:latin typeface="Tekton Pro"/>
              </a:rPr>
              <a:t>to find new dimensions.</a:t>
            </a:r>
            <a:endParaRPr lang="en-US" altLang="en-US" dirty="0">
              <a:solidFill>
                <a:srgbClr val="C00000"/>
              </a:solidFill>
              <a:latin typeface="Tekton Pro"/>
            </a:endParaRPr>
          </a:p>
        </p:txBody>
      </p:sp>
      <p:grpSp>
        <p:nvGrpSpPr>
          <p:cNvPr id="44036" name="Group 2">
            <a:extLst>
              <a:ext uri="{FF2B5EF4-FFF2-40B4-BE49-F238E27FC236}">
                <a16:creationId xmlns:a16="http://schemas.microsoft.com/office/drawing/2014/main" id="{A9FBA186-B66C-CA25-9906-A5DA296280BA}"/>
              </a:ext>
            </a:extLst>
          </p:cNvPr>
          <p:cNvGrpSpPr>
            <a:grpSpLocks/>
          </p:cNvGrpSpPr>
          <p:nvPr/>
        </p:nvGrpSpPr>
        <p:grpSpPr bwMode="auto">
          <a:xfrm>
            <a:off x="1315819" y="4702065"/>
            <a:ext cx="2193298" cy="1801835"/>
            <a:chOff x="2209800" y="2209800"/>
            <a:chExt cx="3263726" cy="2006025"/>
          </a:xfrm>
        </p:grpSpPr>
        <p:sp>
          <p:nvSpPr>
            <p:cNvPr id="44038" name="Line 20">
              <a:extLst>
                <a:ext uri="{FF2B5EF4-FFF2-40B4-BE49-F238E27FC236}">
                  <a16:creationId xmlns:a16="http://schemas.microsoft.com/office/drawing/2014/main" id="{ABAF2DB7-4C1D-D7FE-EA8D-A64626DFEA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7000" y="243840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9" name="Oval 21">
              <a:extLst>
                <a:ext uri="{FF2B5EF4-FFF2-40B4-BE49-F238E27FC236}">
                  <a16:creationId xmlns:a16="http://schemas.microsoft.com/office/drawing/2014/main" id="{6B67D6A4-CB97-66FD-2D86-838159A26A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743200" y="3657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0" name="Oval 22">
              <a:extLst>
                <a:ext uri="{FF2B5EF4-FFF2-40B4-BE49-F238E27FC236}">
                  <a16:creationId xmlns:a16="http://schemas.microsoft.com/office/drawing/2014/main" id="{7704D251-9DB6-B74E-E9F6-4A910D57CE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9718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1" name="Oval 23">
              <a:extLst>
                <a:ext uri="{FF2B5EF4-FFF2-40B4-BE49-F238E27FC236}">
                  <a16:creationId xmlns:a16="http://schemas.microsoft.com/office/drawing/2014/main" id="{71917B07-3554-E1D2-BFAE-660F9C3121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648200" y="2286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2" name="Oval 24">
              <a:extLst>
                <a:ext uri="{FF2B5EF4-FFF2-40B4-BE49-F238E27FC236}">
                  <a16:creationId xmlns:a16="http://schemas.microsoft.com/office/drawing/2014/main" id="{E079A1E7-63C6-7F4F-A7CA-9AADCE5168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8006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3" name="Oval 25">
              <a:extLst>
                <a:ext uri="{FF2B5EF4-FFF2-40B4-BE49-F238E27FC236}">
                  <a16:creationId xmlns:a16="http://schemas.microsoft.com/office/drawing/2014/main" id="{50299FE5-3ECD-683E-3EA2-0E6FB3DCA8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505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4" name="Oval 26">
              <a:extLst>
                <a:ext uri="{FF2B5EF4-FFF2-40B4-BE49-F238E27FC236}">
                  <a16:creationId xmlns:a16="http://schemas.microsoft.com/office/drawing/2014/main" id="{8CD9BD00-B6BE-0030-E9EB-71C1EBA3D4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9530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5" name="Oval 27">
              <a:extLst>
                <a:ext uri="{FF2B5EF4-FFF2-40B4-BE49-F238E27FC236}">
                  <a16:creationId xmlns:a16="http://schemas.microsoft.com/office/drawing/2014/main" id="{BF01D4B9-451E-3E10-5490-7CD068AFC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6" name="Oval 28">
              <a:extLst>
                <a:ext uri="{FF2B5EF4-FFF2-40B4-BE49-F238E27FC236}">
                  <a16:creationId xmlns:a16="http://schemas.microsoft.com/office/drawing/2014/main" id="{976745F4-FDAD-5230-5B98-D0DB09FA9B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7" name="Oval 29">
              <a:extLst>
                <a:ext uri="{FF2B5EF4-FFF2-40B4-BE49-F238E27FC236}">
                  <a16:creationId xmlns:a16="http://schemas.microsoft.com/office/drawing/2014/main" id="{2C491084-0160-B2E7-5FE0-65D1CE8E8D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495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8" name="Oval 30">
              <a:extLst>
                <a:ext uri="{FF2B5EF4-FFF2-40B4-BE49-F238E27FC236}">
                  <a16:creationId xmlns:a16="http://schemas.microsoft.com/office/drawing/2014/main" id="{70D80BE0-475F-0B29-BDC1-0F86B8DC96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2819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9" name="Oval 31">
              <a:extLst>
                <a:ext uri="{FF2B5EF4-FFF2-40B4-BE49-F238E27FC236}">
                  <a16:creationId xmlns:a16="http://schemas.microsoft.com/office/drawing/2014/main" id="{C161DCB5-A8E1-60E6-39D0-BC30D75CD4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200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0" name="Oval 32">
              <a:extLst>
                <a:ext uri="{FF2B5EF4-FFF2-40B4-BE49-F238E27FC236}">
                  <a16:creationId xmlns:a16="http://schemas.microsoft.com/office/drawing/2014/main" id="{5072A4ED-6C25-B40F-548A-6E367C3FEC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429000" y="30829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1" name="Oval 33">
              <a:extLst>
                <a:ext uri="{FF2B5EF4-FFF2-40B4-BE49-F238E27FC236}">
                  <a16:creationId xmlns:a16="http://schemas.microsoft.com/office/drawing/2014/main" id="{1297F7A0-DE49-9E7C-D593-A17EED798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3434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2" name="Oval 34">
              <a:extLst>
                <a:ext uri="{FF2B5EF4-FFF2-40B4-BE49-F238E27FC236}">
                  <a16:creationId xmlns:a16="http://schemas.microsoft.com/office/drawing/2014/main" id="{F416AD61-99CA-C68E-7FAD-4BE8AA952A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3048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3" name="Oval 35">
              <a:extLst>
                <a:ext uri="{FF2B5EF4-FFF2-40B4-BE49-F238E27FC236}">
                  <a16:creationId xmlns:a16="http://schemas.microsoft.com/office/drawing/2014/main" id="{16AA3F82-0092-729C-3BCC-601A9E91D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542" y="3385015"/>
              <a:ext cx="318313" cy="16417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4" name="Text Box 36">
              <a:extLst>
                <a:ext uri="{FF2B5EF4-FFF2-40B4-BE49-F238E27FC236}">
                  <a16:creationId xmlns:a16="http://schemas.microsoft.com/office/drawing/2014/main" id="{6D82FADC-6B2F-9F61-6B50-2458067A9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2255838"/>
              <a:ext cx="544336" cy="3597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dirty="0">
                  <a:latin typeface="Tekton Pro"/>
                  <a:ea typeface="MS PGothic" panose="020B0600070205080204" pitchFamily="34" charset="-128"/>
                </a:rPr>
                <a:t>x2</a:t>
              </a:r>
            </a:p>
          </p:txBody>
        </p:sp>
        <p:sp>
          <p:nvSpPr>
            <p:cNvPr id="44055" name="Line 37">
              <a:extLst>
                <a:ext uri="{FF2B5EF4-FFF2-40B4-BE49-F238E27FC236}">
                  <a16:creationId xmlns:a16="http://schemas.microsoft.com/office/drawing/2014/main" id="{F1081864-FBA1-EACE-BD9C-BD784F4F6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39624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Text Box 38">
              <a:extLst>
                <a:ext uri="{FF2B5EF4-FFF2-40B4-BE49-F238E27FC236}">
                  <a16:creationId xmlns:a16="http://schemas.microsoft.com/office/drawing/2014/main" id="{14431003-C6DA-4C18-1CE1-A5F9713E2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190" y="3856038"/>
              <a:ext cx="544336" cy="3597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dirty="0">
                  <a:latin typeface="Tekton Pro"/>
                  <a:ea typeface="MS PGothic" panose="020B0600070205080204" pitchFamily="34" charset="-128"/>
                </a:rPr>
                <a:t>x1</a:t>
              </a:r>
            </a:p>
          </p:txBody>
        </p:sp>
        <p:sp>
          <p:nvSpPr>
            <p:cNvPr id="44057" name="Line 89">
              <a:extLst>
                <a:ext uri="{FF2B5EF4-FFF2-40B4-BE49-F238E27FC236}">
                  <a16:creationId xmlns:a16="http://schemas.microsoft.com/office/drawing/2014/main" id="{7DC374A7-B1AD-76A3-8B69-58A1AEE4A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22098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8" name="Line 90">
              <a:extLst>
                <a:ext uri="{FF2B5EF4-FFF2-40B4-BE49-F238E27FC236}">
                  <a16:creationId xmlns:a16="http://schemas.microsoft.com/office/drawing/2014/main" id="{80A9B2D8-5576-CA4D-4F70-1CE55A22B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600" y="26670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0BEA20-22A4-4AB3-FB8C-2DB147F2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83" y="3976481"/>
            <a:ext cx="6260204" cy="27331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3511BE7-4A64-7C15-133E-14BC7E344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Curse-of-Dimensionality</a:t>
            </a:r>
          </a:p>
        </p:txBody>
      </p:sp>
      <p:graphicFrame>
        <p:nvGraphicFramePr>
          <p:cNvPr id="4102" name="Object 14">
            <a:extLst>
              <a:ext uri="{FF2B5EF4-FFF2-40B4-BE49-F238E27FC236}">
                <a16:creationId xmlns:a16="http://schemas.microsoft.com/office/drawing/2014/main" id="{240A1C7C-7916-3011-8D89-D3D165E88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96196"/>
              </p:ext>
            </p:extLst>
          </p:nvPr>
        </p:nvGraphicFramePr>
        <p:xfrm>
          <a:off x="634432" y="1690688"/>
          <a:ext cx="2982913" cy="31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0" imgH="0" progId="">
                  <p:embed/>
                </p:oleObj>
              </mc:Choice>
              <mc:Fallback>
                <p:oleObj name="PBrush" r:id="rId2" imgW="0" imgH="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32" y="1690688"/>
                        <a:ext cx="2982913" cy="312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3" name="Picture 17">
            <a:extLst>
              <a:ext uri="{FF2B5EF4-FFF2-40B4-BE49-F238E27FC236}">
                <a16:creationId xmlns:a16="http://schemas.microsoft.com/office/drawing/2014/main" id="{9F895067-4AE4-2363-4571-5C425834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73" y="1766178"/>
            <a:ext cx="6501380" cy="201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03AD59-DF05-44EC-66A5-D119EEE068ED}"/>
              </a:ext>
            </a:extLst>
          </p:cNvPr>
          <p:cNvSpPr txBox="1"/>
          <p:nvPr/>
        </p:nvSpPr>
        <p:spPr>
          <a:xfrm>
            <a:off x="3617346" y="3855814"/>
            <a:ext cx="822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eaLnBrk="1" fontAlgn="auto" hangingPunct="1">
              <a:spcBef>
                <a:spcPts val="370"/>
              </a:spcBef>
              <a:spcAft>
                <a:spcPts val="0"/>
              </a:spcAft>
              <a:tabLst>
                <a:tab pos="201295" algn="l"/>
              </a:tabLst>
              <a:defRPr/>
            </a:pP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lang="en-US"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FF0000"/>
                </a:solidFill>
                <a:latin typeface="Calibri"/>
                <a:cs typeface="Calibri"/>
              </a:rPr>
              <a:t>dimensionality</a:t>
            </a:r>
            <a:r>
              <a:rPr lang="en-US"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grows:</a:t>
            </a:r>
            <a:r>
              <a:rPr lang="en-US"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fewer</a:t>
            </a:r>
            <a:r>
              <a:rPr lang="en-US" sz="1600" spc="2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FF0000"/>
                </a:solidFill>
                <a:latin typeface="Calibri"/>
                <a:cs typeface="Calibri"/>
              </a:rPr>
              <a:t>observations</a:t>
            </a:r>
            <a:r>
              <a:rPr lang="en-US"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per</a:t>
            </a:r>
            <a:r>
              <a:rPr lang="en-US"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FF0000"/>
                </a:solidFill>
                <a:latin typeface="Calibri"/>
                <a:cs typeface="Calibri"/>
              </a:rPr>
              <a:t>region and more distance between datapoints</a:t>
            </a:r>
            <a:endParaRPr lang="en-US"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9849DC8-3464-1D5B-662F-D7B4F1224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206843"/>
              </p:ext>
            </p:extLst>
          </p:nvPr>
        </p:nvGraphicFramePr>
        <p:xfrm>
          <a:off x="9272762" y="4575967"/>
          <a:ext cx="2573616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582512" imgH="5298053" progId="">
                  <p:embed/>
                </p:oleObj>
              </mc:Choice>
              <mc:Fallback>
                <p:oleObj name="Visio" r:id="rId5" imgW="6582512" imgH="5298053" progId="">
                  <p:embed/>
                  <p:pic>
                    <p:nvPicPr>
                      <p:cNvPr id="8196" name="Object 4">
                        <a:extLst>
                          <a:ext uri="{FF2B5EF4-FFF2-40B4-BE49-F238E27FC236}">
                            <a16:creationId xmlns:a16="http://schemas.microsoft.com/office/drawing/2014/main" id="{B5FEF09A-3647-5876-B7FD-3FCAE4750B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762" y="4575967"/>
                        <a:ext cx="2573616" cy="218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C063C8-D491-5CB3-EAFE-017C0F670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11" y="5544355"/>
            <a:ext cx="2511425" cy="600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55268-0016-35BA-22A2-42F606A33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446" y="4575967"/>
            <a:ext cx="1762342" cy="213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6C000-B808-3048-C47D-57CC188933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791" y="4278023"/>
            <a:ext cx="2573616" cy="25053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D08F655-AC79-BBE5-073D-8466113A4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Eigenvectors of 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F394-CF62-BD2B-3963-62BB5691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4" y="1825625"/>
            <a:ext cx="11971283" cy="435133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Eigenvectors</a:t>
            </a:r>
            <a:r>
              <a:rPr lang="en-US" dirty="0"/>
              <a:t> of covariance matrix signify the </a:t>
            </a:r>
            <a:r>
              <a:rPr lang="en-US" dirty="0">
                <a:solidFill>
                  <a:srgbClr val="C00000"/>
                </a:solidFill>
              </a:rPr>
              <a:t>orientation</a:t>
            </a:r>
            <a:r>
              <a:rPr lang="en-US" dirty="0"/>
              <a:t> of the new dimensions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Eigenvalues</a:t>
            </a:r>
            <a:r>
              <a:rPr lang="en-US" dirty="0"/>
              <a:t> represent the </a:t>
            </a:r>
            <a:r>
              <a:rPr lang="en-US" dirty="0">
                <a:solidFill>
                  <a:srgbClr val="C00000"/>
                </a:solidFill>
              </a:rPr>
              <a:t>amount of variance</a:t>
            </a:r>
            <a:r>
              <a:rPr lang="en-US" dirty="0"/>
              <a:t> the new dimensions explains. </a:t>
            </a:r>
            <a:r>
              <a:rPr lang="en-US" altLang="en-US" dirty="0"/>
              <a:t> </a:t>
            </a: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PCA projects the data into new dimensions (</a:t>
            </a:r>
            <a:r>
              <a:rPr lang="en-US" dirty="0">
                <a:solidFill>
                  <a:srgbClr val="C00000"/>
                </a:solidFill>
              </a:rPr>
              <a:t>Eigenvectors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33DA-3949-C36F-0128-0C1540341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5797550"/>
            <a:ext cx="29108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u</a:t>
            </a:r>
            <a:r>
              <a:rPr lang="en-US" altLang="en-US" sz="1100" dirty="0"/>
              <a:t>1</a:t>
            </a:r>
            <a:r>
              <a:rPr lang="en-US" altLang="en-US" dirty="0"/>
              <a:t>: direction of max variance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u</a:t>
            </a:r>
            <a:r>
              <a:rPr lang="en-US" altLang="en-US" sz="1100" dirty="0">
                <a:latin typeface="Arial" panose="020B0604020202020204" pitchFamily="34" charset="0"/>
              </a:rPr>
              <a:t>2</a:t>
            </a:r>
            <a:r>
              <a:rPr lang="en-US" altLang="en-US" dirty="0">
                <a:latin typeface="Arial" panose="020B0604020202020204" pitchFamily="34" charset="0"/>
              </a:rPr>
              <a:t>: orthogonal to u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">
                <a:extLst>
                  <a:ext uri="{FF2B5EF4-FFF2-40B4-BE49-F238E27FC236}">
                    <a16:creationId xmlns:a16="http://schemas.microsoft.com/office/drawing/2014/main" id="{D881C96A-755D-53CB-538D-9BCBE8BE14C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77779" y="4590562"/>
                <a:ext cx="4475437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1">
                <a:extLst>
                  <a:ext uri="{FF2B5EF4-FFF2-40B4-BE49-F238E27FC236}">
                    <a16:creationId xmlns:a16="http://schemas.microsoft.com/office/drawing/2014/main" id="{D881C96A-755D-53CB-538D-9BCBE8BE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7779" y="4590562"/>
                <a:ext cx="4475437" cy="51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090A99-9B21-E05F-C7AD-6C0E2D9C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961" y="3838696"/>
            <a:ext cx="4039914" cy="3019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0D4D9-AD2F-A9FA-7441-77A03A22F946}"/>
              </a:ext>
            </a:extLst>
          </p:cNvPr>
          <p:cNvSpPr txBox="1"/>
          <p:nvPr/>
        </p:nvSpPr>
        <p:spPr>
          <a:xfrm>
            <a:off x="1777779" y="526076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A is covariance Matrix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u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are eigenvectors of 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0FB39B1B-2AB9-71C9-6E4A-AA37242B0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497" y="365125"/>
            <a:ext cx="10849303" cy="1325563"/>
          </a:xfrm>
        </p:spPr>
        <p:txBody>
          <a:bodyPr/>
          <a:lstStyle/>
          <a:p>
            <a:r>
              <a:rPr lang="en-US" altLang="en-US" sz="4000" dirty="0"/>
              <a:t>Eigenvectors of Covariance Matrix -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5E30-FD37-AEBE-AD99-9DBF2875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690688"/>
            <a:ext cx="9852025" cy="5257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/>
              <a:t>Compute the Eigen Vector of the following dataset: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</a:rPr>
              <a:t>Covariance</a:t>
            </a:r>
            <a:r>
              <a:rPr lang="en-US" sz="2000" dirty="0"/>
              <a:t> matrix: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eigenvalues</a:t>
            </a:r>
            <a:r>
              <a:rPr lang="en-US" sz="2000" dirty="0"/>
              <a:t> can be computed by finding the roots of the characteristic polynomial: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51102-B4F6-5875-4FB6-F39D554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803" y="1168088"/>
            <a:ext cx="1790700" cy="2101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9C538-F16B-896D-080D-163C2341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0" y="3791872"/>
            <a:ext cx="2604736" cy="729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">
                <a:extLst>
                  <a:ext uri="{FF2B5EF4-FFF2-40B4-BE49-F238E27FC236}">
                    <a16:creationId xmlns:a16="http://schemas.microsoft.com/office/drawing/2014/main" id="{E7481659-5DCD-AB40-667D-D52BB3B49B86}"/>
                  </a:ext>
                </a:extLst>
              </p:cNvPr>
              <p:cNvSpPr txBox="1"/>
              <p:nvPr/>
            </p:nvSpPr>
            <p:spPr bwMode="auto">
              <a:xfrm>
                <a:off x="105665" y="5961012"/>
                <a:ext cx="5022422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/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 |A-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|=0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1">
                <a:extLst>
                  <a:ext uri="{FF2B5EF4-FFF2-40B4-BE49-F238E27FC236}">
                    <a16:creationId xmlns:a16="http://schemas.microsoft.com/office/drawing/2014/main" id="{E7481659-5DCD-AB40-667D-D52BB3B4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665" y="5961012"/>
                <a:ext cx="5022422" cy="517525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E95A5BF-6BD7-3100-877F-215D7232B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288" y="5837813"/>
            <a:ext cx="2613676" cy="55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">
                <a:extLst>
                  <a:ext uri="{FF2B5EF4-FFF2-40B4-BE49-F238E27FC236}">
                    <a16:creationId xmlns:a16="http://schemas.microsoft.com/office/drawing/2014/main" id="{63C7A949-8FB4-38A9-1C8B-4F1D5A9FDE3E}"/>
                  </a:ext>
                </a:extLst>
              </p:cNvPr>
              <p:cNvSpPr txBox="1"/>
              <p:nvPr/>
            </p:nvSpPr>
            <p:spPr bwMode="auto">
              <a:xfrm>
                <a:off x="7781529" y="5897994"/>
                <a:ext cx="4221285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6.25</m:t>
                    </m:r>
                    <m:r>
                      <m:rPr>
                        <m:nor/>
                      </m:rPr>
                      <a:rPr lang="en-US" b="0" i="0" dirty="0" smtClean="0">
                        <a:sym typeface="Wingdings" panose="05000000000000000000" pitchFamily="2" charset="2"/>
                      </a:rPr>
                      <m:t> 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3.5</m:t>
                        </m:r>
                        <m:r>
                          <m:rPr>
                            <m:nor/>
                          </m:rPr>
                          <a:rPr lang="en-US" dirty="0"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−4.25∗4.25=0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1">
                <a:extLst>
                  <a:ext uri="{FF2B5EF4-FFF2-40B4-BE49-F238E27FC236}">
                    <a16:creationId xmlns:a16="http://schemas.microsoft.com/office/drawing/2014/main" id="{63C7A949-8FB4-38A9-1C8B-4F1D5A9F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1529" y="5897994"/>
                <a:ext cx="4221285" cy="517525"/>
              </a:xfrm>
              <a:prstGeom prst="rect">
                <a:avLst/>
              </a:prstGeom>
              <a:blipFill>
                <a:blip r:embed="rId6"/>
                <a:stretch>
                  <a:fillRect t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A5B0D5E-FCFD-8F9E-8B19-6B6F2A627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703" y="6445719"/>
            <a:ext cx="2809328" cy="41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451D8-771F-C856-B7E5-B1FC11DC5BC5}"/>
                  </a:ext>
                </a:extLst>
              </p:cNvPr>
              <p:cNvSpPr txBox="1"/>
              <p:nvPr/>
            </p:nvSpPr>
            <p:spPr>
              <a:xfrm>
                <a:off x="5769362" y="6328732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451D8-771F-C856-B7E5-B1FC11DC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62" y="6328732"/>
                <a:ext cx="609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6C4F642-785E-6EDE-1B5A-AFC57EA64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462" y="3614602"/>
            <a:ext cx="6173787" cy="12796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8E5F1-7D17-F358-3041-C6A370435AB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312356" y="3243398"/>
            <a:ext cx="58228" cy="3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4DC1B-EC72-A8F5-4E74-D72BFB3AE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7888" y="2719232"/>
            <a:ext cx="4536528" cy="6883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7A82B0-5207-299E-D870-1E39E7DA4441}"/>
              </a:ext>
            </a:extLst>
          </p:cNvPr>
          <p:cNvCxnSpPr>
            <a:cxnSpLocks/>
          </p:cNvCxnSpPr>
          <p:nvPr/>
        </p:nvCxnSpPr>
        <p:spPr>
          <a:xfrm>
            <a:off x="7598979" y="3309937"/>
            <a:ext cx="949047" cy="27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1C35F-0357-E684-8EB0-9117090EA33F}"/>
              </a:ext>
            </a:extLst>
          </p:cNvPr>
          <p:cNvCxnSpPr>
            <a:cxnSpLocks/>
          </p:cNvCxnSpPr>
          <p:nvPr/>
        </p:nvCxnSpPr>
        <p:spPr>
          <a:xfrm>
            <a:off x="6800128" y="3016251"/>
            <a:ext cx="211074" cy="56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204E739-E3D9-F47C-699D-7C77AA750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67" y="3950480"/>
            <a:ext cx="3099895" cy="41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B7FEBF83-4AA3-CB43-30A7-9A19AB920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Eigenvectors of Covariance Matrix -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5131-107D-48FD-7B44-D4CE142E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913" y="1497013"/>
            <a:ext cx="8512175" cy="5257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eigenvectors</a:t>
            </a:r>
            <a:r>
              <a:rPr lang="en-US" sz="2400" dirty="0"/>
              <a:t> are the solutions of: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Eigenvectors are typically normalized to have unit-length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b="1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4" name="Object 1">
                <a:extLst>
                  <a:ext uri="{FF2B5EF4-FFF2-40B4-BE49-F238E27FC236}">
                    <a16:creationId xmlns:a16="http://schemas.microsoft.com/office/drawing/2014/main" id="{CEFD4A7A-042F-9B69-559C-0BE0C9D61C50}"/>
                  </a:ext>
                </a:extLst>
              </p:cNvPr>
              <p:cNvSpPr txBox="1"/>
              <p:nvPr/>
            </p:nvSpPr>
            <p:spPr bwMode="auto">
              <a:xfrm>
                <a:off x="2167157" y="2055362"/>
                <a:ext cx="6083300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400" b="1" dirty="0"/>
                  <a:t>) = 0</a:t>
                </a:r>
              </a:p>
            </p:txBody>
          </p:sp>
        </mc:Choice>
        <mc:Fallback xmlns="">
          <p:sp>
            <p:nvSpPr>
              <p:cNvPr id="48134" name="Object 1">
                <a:extLst>
                  <a:ext uri="{FF2B5EF4-FFF2-40B4-BE49-F238E27FC236}">
                    <a16:creationId xmlns:a16="http://schemas.microsoft.com/office/drawing/2014/main" id="{CEFD4A7A-042F-9B69-559C-0BE0C9D61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7157" y="2055362"/>
                <a:ext cx="6083300" cy="517525"/>
              </a:xfrm>
              <a:prstGeom prst="rect">
                <a:avLst/>
              </a:prstGeom>
              <a:blipFill>
                <a:blip r:embed="rId2"/>
                <a:stretch>
                  <a:fillRect l="-301" t="-9412" b="-152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B89A8B-0A18-89FA-07CB-4044689A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2233"/>
              </p:ext>
            </p:extLst>
          </p:nvPr>
        </p:nvGraphicFramePr>
        <p:xfrm>
          <a:off x="600594" y="3517036"/>
          <a:ext cx="12192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189530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9540466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</a:rPr>
                        <a:t>6.25-</a:t>
                      </a:r>
                      <a:r>
                        <a:rPr lang="en-US" sz="1200" u="none" strike="noStrike" dirty="0">
                          <a:effectLst/>
                        </a:rPr>
                        <a:t>9.34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389399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</a:rPr>
                        <a:t>3.5-</a:t>
                      </a:r>
                      <a:r>
                        <a:rPr lang="en-US" sz="1200" u="none" strike="noStrike" dirty="0">
                          <a:effectLst/>
                        </a:rPr>
                        <a:t>9.34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88157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35116D-8505-1C3B-1B3B-68882C2D8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68261"/>
              </p:ext>
            </p:extLst>
          </p:nvPr>
        </p:nvGraphicFramePr>
        <p:xfrm>
          <a:off x="2346379" y="3517036"/>
          <a:ext cx="609600" cy="50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90580998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79180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216788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5C89E-BAA8-6962-CC95-F634CA598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74512"/>
              </p:ext>
            </p:extLst>
          </p:nvPr>
        </p:nvGraphicFramePr>
        <p:xfrm>
          <a:off x="3482564" y="3517036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449374624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7001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00678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F1E51-6A5E-F3CD-90D4-C50DF4468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69251"/>
              </p:ext>
            </p:extLst>
          </p:nvPr>
        </p:nvGraphicFramePr>
        <p:xfrm>
          <a:off x="3482564" y="5155659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2027745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814513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323133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E2ABAC-9E6A-FD30-9FCE-2F2198FA0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35102"/>
              </p:ext>
            </p:extLst>
          </p:nvPr>
        </p:nvGraphicFramePr>
        <p:xfrm>
          <a:off x="2372108" y="5092953"/>
          <a:ext cx="609600" cy="50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553993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1599466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r>
                        <a:rPr lang="en-US" sz="900" u="none" strike="noStrike" dirty="0">
                          <a:effectLst/>
                        </a:rPr>
                        <a:t>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59062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29BE51-35BB-68E0-9BBC-3F624F3B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47420"/>
              </p:ext>
            </p:extLst>
          </p:nvPr>
        </p:nvGraphicFramePr>
        <p:xfrm>
          <a:off x="590646" y="5089860"/>
          <a:ext cx="12192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411618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6877248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6.25–</a:t>
                      </a:r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469804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3.5-</a:t>
                      </a:r>
                      <a:r>
                        <a:rPr lang="en-US" sz="1100" u="none" strike="noStrike" dirty="0">
                          <a:effectLst/>
                        </a:rPr>
                        <a:t> 0.41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5463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5F5253-61D9-0210-A309-4EDC9D836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54240"/>
              </p:ext>
            </p:extLst>
          </p:nvPr>
        </p:nvGraphicFramePr>
        <p:xfrm>
          <a:off x="8228834" y="3593438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08246286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93942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402501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F89999-C601-481D-65BD-92708315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45479"/>
              </p:ext>
            </p:extLst>
          </p:nvPr>
        </p:nvGraphicFramePr>
        <p:xfrm>
          <a:off x="8134847" y="5159611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7183552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23840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25456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">
                <a:extLst>
                  <a:ext uri="{FF2B5EF4-FFF2-40B4-BE49-F238E27FC236}">
                    <a16:creationId xmlns:a16="http://schemas.microsoft.com/office/drawing/2014/main" id="{BF4A10A5-499C-CAC3-D62E-C51E22876902}"/>
                  </a:ext>
                </a:extLst>
              </p:cNvPr>
              <p:cNvSpPr txBox="1"/>
              <p:nvPr/>
            </p:nvSpPr>
            <p:spPr bwMode="auto">
              <a:xfrm>
                <a:off x="7092649" y="3529323"/>
                <a:ext cx="1426368" cy="434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Object 1">
                <a:extLst>
                  <a:ext uri="{FF2B5EF4-FFF2-40B4-BE49-F238E27FC236}">
                    <a16:creationId xmlns:a16="http://schemas.microsoft.com/office/drawing/2014/main" id="{BF4A10A5-499C-CAC3-D62E-C51E2287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649" y="3529323"/>
                <a:ext cx="1426368" cy="434975"/>
              </a:xfrm>
              <a:prstGeom prst="rect">
                <a:avLst/>
              </a:prstGeom>
              <a:blipFill>
                <a:blip r:embed="rId3"/>
                <a:stretch>
                  <a:fillRect b="-84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B8DAF0BB-27A5-9B8D-9FDF-3E1F7CAB8E21}"/>
                  </a:ext>
                </a:extLst>
              </p:cNvPr>
              <p:cNvSpPr txBox="1"/>
              <p:nvPr/>
            </p:nvSpPr>
            <p:spPr bwMode="auto">
              <a:xfrm>
                <a:off x="7002168" y="5130913"/>
                <a:ext cx="1426368" cy="434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B8DAF0BB-27A5-9B8D-9FDF-3E1F7CAB8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2168" y="5130913"/>
                <a:ext cx="1426368" cy="434975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119297-26F8-9A91-5BCC-B66E082AD70D}"/>
              </a:ext>
            </a:extLst>
          </p:cNvPr>
          <p:cNvSpPr txBox="1"/>
          <p:nvPr/>
        </p:nvSpPr>
        <p:spPr>
          <a:xfrm>
            <a:off x="3078997" y="3655942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FA302-F332-DE59-356F-07C464F0C25A}"/>
              </a:ext>
            </a:extLst>
          </p:cNvPr>
          <p:cNvSpPr txBox="1"/>
          <p:nvPr/>
        </p:nvSpPr>
        <p:spPr>
          <a:xfrm>
            <a:off x="1976164" y="5155659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3F1C63-F12C-5D16-AD8E-8A7EAF995C71}"/>
              </a:ext>
            </a:extLst>
          </p:cNvPr>
          <p:cNvSpPr txBox="1"/>
          <p:nvPr/>
        </p:nvSpPr>
        <p:spPr>
          <a:xfrm>
            <a:off x="1936479" y="3703230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B37F8B-7119-F03F-4970-41D45488123B}"/>
              </a:ext>
            </a:extLst>
          </p:cNvPr>
          <p:cNvSpPr txBox="1"/>
          <p:nvPr/>
        </p:nvSpPr>
        <p:spPr>
          <a:xfrm>
            <a:off x="3078704" y="5181853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C4C5A99C-69F0-F09C-CDB7-F269479D6972}"/>
              </a:ext>
            </a:extLst>
          </p:cNvPr>
          <p:cNvSpPr/>
          <p:nvPr/>
        </p:nvSpPr>
        <p:spPr>
          <a:xfrm>
            <a:off x="525639" y="3555797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8262C91B-F75E-A056-BB87-C0D021F0DF77}"/>
              </a:ext>
            </a:extLst>
          </p:cNvPr>
          <p:cNvSpPr/>
          <p:nvPr/>
        </p:nvSpPr>
        <p:spPr>
          <a:xfrm>
            <a:off x="519030" y="5090135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798EFC18-F4CC-E739-0D22-005A3A9B9276}"/>
              </a:ext>
            </a:extLst>
          </p:cNvPr>
          <p:cNvSpPr/>
          <p:nvPr/>
        </p:nvSpPr>
        <p:spPr>
          <a:xfrm>
            <a:off x="2249549" y="3515556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8C1CF765-6246-6D8A-0F7C-B69540669463}"/>
              </a:ext>
            </a:extLst>
          </p:cNvPr>
          <p:cNvSpPr/>
          <p:nvPr/>
        </p:nvSpPr>
        <p:spPr>
          <a:xfrm>
            <a:off x="2370547" y="5074620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15A07C99-EE39-4A83-7FA4-073A1394F6FC}"/>
              </a:ext>
            </a:extLst>
          </p:cNvPr>
          <p:cNvSpPr/>
          <p:nvPr/>
        </p:nvSpPr>
        <p:spPr>
          <a:xfrm>
            <a:off x="3482564" y="3501796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7992C61B-0540-A89D-67D9-A52C5DE86B66}"/>
              </a:ext>
            </a:extLst>
          </p:cNvPr>
          <p:cNvSpPr/>
          <p:nvPr/>
        </p:nvSpPr>
        <p:spPr>
          <a:xfrm>
            <a:off x="3440852" y="5116329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4C2C3787-802B-3F74-AB49-6E0946BFE43D}"/>
              </a:ext>
            </a:extLst>
          </p:cNvPr>
          <p:cNvSpPr/>
          <p:nvPr/>
        </p:nvSpPr>
        <p:spPr>
          <a:xfrm>
            <a:off x="8170096" y="3571788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EA8DCB06-8B4D-8359-63A9-CF2B10745C59}"/>
              </a:ext>
            </a:extLst>
          </p:cNvPr>
          <p:cNvSpPr/>
          <p:nvPr/>
        </p:nvSpPr>
        <p:spPr>
          <a:xfrm>
            <a:off x="8077097" y="5139743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B84D694F-F1C6-E8A4-D142-36DB61872FFE}"/>
              </a:ext>
            </a:extLst>
          </p:cNvPr>
          <p:cNvSpPr/>
          <p:nvPr/>
        </p:nvSpPr>
        <p:spPr>
          <a:xfrm>
            <a:off x="1792441" y="354708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F47B597C-B199-54A8-3042-A0D0A0BE83EC}"/>
              </a:ext>
            </a:extLst>
          </p:cNvPr>
          <p:cNvSpPr/>
          <p:nvPr/>
        </p:nvSpPr>
        <p:spPr>
          <a:xfrm>
            <a:off x="1791931" y="5082045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B301E0F3-0BE4-7925-E38B-F8A72BC39400}"/>
              </a:ext>
            </a:extLst>
          </p:cNvPr>
          <p:cNvSpPr/>
          <p:nvPr/>
        </p:nvSpPr>
        <p:spPr>
          <a:xfrm>
            <a:off x="2944720" y="353701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30B34345-5196-57BD-68CC-80F5ECEDC04A}"/>
              </a:ext>
            </a:extLst>
          </p:cNvPr>
          <p:cNvSpPr/>
          <p:nvPr/>
        </p:nvSpPr>
        <p:spPr>
          <a:xfrm>
            <a:off x="2988842" y="5107618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21A38A2-C4F9-64C4-4F20-ADE1290857BA}"/>
              </a:ext>
            </a:extLst>
          </p:cNvPr>
          <p:cNvSpPr/>
          <p:nvPr/>
        </p:nvSpPr>
        <p:spPr>
          <a:xfrm>
            <a:off x="4078035" y="3497441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4EEA46D6-A9E2-E946-6DCB-1FCC2342AFED}"/>
              </a:ext>
            </a:extLst>
          </p:cNvPr>
          <p:cNvSpPr/>
          <p:nvPr/>
        </p:nvSpPr>
        <p:spPr>
          <a:xfrm>
            <a:off x="4071365" y="5116329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A7C8961D-02AE-28BE-0124-F13129FE6A9B}"/>
              </a:ext>
            </a:extLst>
          </p:cNvPr>
          <p:cNvSpPr/>
          <p:nvPr/>
        </p:nvSpPr>
        <p:spPr>
          <a:xfrm>
            <a:off x="8886897" y="354480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646F7406-3480-9BDE-6290-EFAD3E6431F1}"/>
              </a:ext>
            </a:extLst>
          </p:cNvPr>
          <p:cNvSpPr/>
          <p:nvPr/>
        </p:nvSpPr>
        <p:spPr>
          <a:xfrm>
            <a:off x="8773042" y="5131032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0642C2-23EE-0095-2872-9799C741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304" y="2574739"/>
            <a:ext cx="2809328" cy="41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E71D15-87F2-55D4-47C5-8538A56855B9}"/>
                  </a:ext>
                </a:extLst>
              </p:cNvPr>
              <p:cNvSpPr txBox="1"/>
              <p:nvPr/>
            </p:nvSpPr>
            <p:spPr>
              <a:xfrm>
                <a:off x="592423" y="4651076"/>
                <a:ext cx="1341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800" b="1" dirty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E71D15-87F2-55D4-47C5-8538A568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" y="4651076"/>
                <a:ext cx="1341671" cy="369332"/>
              </a:xfrm>
              <a:prstGeom prst="rect">
                <a:avLst/>
              </a:prstGeom>
              <a:blipFill>
                <a:blip r:embed="rId6"/>
                <a:stretch>
                  <a:fillRect l="-136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76EBD-4483-55DB-86A7-633941536C00}"/>
                  </a:ext>
                </a:extLst>
              </p:cNvPr>
              <p:cNvSpPr txBox="1"/>
              <p:nvPr/>
            </p:nvSpPr>
            <p:spPr>
              <a:xfrm>
                <a:off x="614610" y="3078252"/>
                <a:ext cx="1320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800" b="1" dirty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76EBD-4483-55DB-86A7-63394153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" y="3078252"/>
                <a:ext cx="1320874" cy="369332"/>
              </a:xfrm>
              <a:prstGeom prst="rect">
                <a:avLst/>
              </a:prstGeom>
              <a:blipFill>
                <a:blip r:embed="rId7"/>
                <a:stretch>
                  <a:fillRect l="-138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2F8A96-A033-341C-643A-E67939239849}"/>
                  </a:ext>
                </a:extLst>
              </p:cNvPr>
              <p:cNvSpPr txBox="1"/>
              <p:nvPr/>
            </p:nvSpPr>
            <p:spPr>
              <a:xfrm>
                <a:off x="4254560" y="3364481"/>
                <a:ext cx="3152978" cy="91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  <m:sub/>
                    </m:sSub>
                    <m: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2F8A96-A033-341C-643A-E6793923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60" y="3364481"/>
                <a:ext cx="3152978" cy="9149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93AB6-3A85-AED2-0E56-6E3AA3EE88C4}"/>
                  </a:ext>
                </a:extLst>
              </p:cNvPr>
              <p:cNvSpPr txBox="1"/>
              <p:nvPr/>
            </p:nvSpPr>
            <p:spPr>
              <a:xfrm>
                <a:off x="-439528" y="4636113"/>
                <a:ext cx="6306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93AB6-3A85-AED2-0E56-6E3AA3EE8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528" y="4636113"/>
                <a:ext cx="63062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47A499-8D45-093C-D48C-2A5457F02F7D}"/>
                  </a:ext>
                </a:extLst>
              </p:cNvPr>
              <p:cNvSpPr txBox="1"/>
              <p:nvPr/>
            </p:nvSpPr>
            <p:spPr>
              <a:xfrm>
                <a:off x="-368119" y="30556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47A499-8D45-093C-D48C-2A5457F0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19" y="3055661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74532-BAAA-D52F-95D8-77A6F42754FE}"/>
                  </a:ext>
                </a:extLst>
              </p:cNvPr>
              <p:cNvSpPr txBox="1"/>
              <p:nvPr/>
            </p:nvSpPr>
            <p:spPr>
              <a:xfrm>
                <a:off x="4321868" y="4986629"/>
                <a:ext cx="2945821" cy="91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sub/>
                      </m:sSub>
                      <m:r>
                        <a:rPr lang="en-US" sz="16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74532-BAAA-D52F-95D8-77A6F4275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868" y="4986629"/>
                <a:ext cx="2945821" cy="9149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6C67B8CC-8EFF-AD82-49E6-606C64015E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802" y="3290496"/>
            <a:ext cx="2845528" cy="281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6A457B-15BE-9FCA-4A0E-3C21FAEEF1D1}"/>
                  </a:ext>
                </a:extLst>
              </p:cNvPr>
              <p:cNvSpPr txBox="1"/>
              <p:nvPr/>
            </p:nvSpPr>
            <p:spPr>
              <a:xfrm>
                <a:off x="3929614" y="3494800"/>
                <a:ext cx="894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6A457B-15BE-9FCA-4A0E-3C21FAEE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4" y="3494800"/>
                <a:ext cx="8941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9D818-29AC-8D85-AF6D-A5BABDADC9BD}"/>
                  </a:ext>
                </a:extLst>
              </p:cNvPr>
              <p:cNvSpPr txBox="1"/>
              <p:nvPr/>
            </p:nvSpPr>
            <p:spPr>
              <a:xfrm>
                <a:off x="3920636" y="5074980"/>
                <a:ext cx="894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9D818-29AC-8D85-AF6D-A5BABDADC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36" y="5074980"/>
                <a:ext cx="89419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10375C83-406C-0D35-B034-CD32D5C49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Algorithm Steps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DB7CFA06-6BB7-D9F9-1F60-FEFC57954C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1566" y="1317999"/>
            <a:ext cx="11060113" cy="4070804"/>
          </a:xfrm>
        </p:spPr>
        <p:txBody>
          <a:bodyPr/>
          <a:lstStyle/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Center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normalize</a:t>
            </a:r>
            <a:r>
              <a:rPr lang="en-US" altLang="en-US" dirty="0"/>
              <a:t> features 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Calculate the </a:t>
            </a:r>
            <a:r>
              <a:rPr lang="en-US" altLang="en-US" dirty="0">
                <a:solidFill>
                  <a:srgbClr val="FF0000"/>
                </a:solidFill>
              </a:rPr>
              <a:t>covariance matrix </a:t>
            </a:r>
            <a:r>
              <a:rPr lang="en-US" altLang="en-US" dirty="0"/>
              <a:t>of the centered features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Calculate the unit </a:t>
            </a:r>
            <a:r>
              <a:rPr lang="en-US" altLang="en-US" dirty="0">
                <a:solidFill>
                  <a:srgbClr val="FF0000"/>
                </a:solidFill>
              </a:rPr>
              <a:t>eigenvectors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eigenvalues</a:t>
            </a:r>
            <a:r>
              <a:rPr lang="en-US" altLang="en-US" dirty="0"/>
              <a:t> of the covariance matrix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Keep the </a:t>
            </a:r>
            <a:r>
              <a:rPr lang="en-US" altLang="en-US" i="1" dirty="0"/>
              <a:t>p</a:t>
            </a:r>
            <a:r>
              <a:rPr lang="en-US" altLang="en-US" dirty="0"/>
              <a:t> (&lt; </a:t>
            </a:r>
            <a:r>
              <a:rPr lang="en-US" altLang="en-US" i="1" dirty="0"/>
              <a:t>n</a:t>
            </a:r>
            <a:r>
              <a:rPr lang="en-US" altLang="en-US" dirty="0"/>
              <a:t>) eigenvectors with the </a:t>
            </a:r>
            <a:r>
              <a:rPr lang="en-US" altLang="en-US" dirty="0">
                <a:solidFill>
                  <a:srgbClr val="FF0000"/>
                </a:solidFill>
              </a:rPr>
              <a:t>largest eigenvalues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Matrix multiply the </a:t>
            </a:r>
            <a:r>
              <a:rPr lang="en-US" altLang="en-US" i="1" dirty="0"/>
              <a:t>p</a:t>
            </a:r>
            <a:r>
              <a:rPr lang="en-US" altLang="en-US" dirty="0"/>
              <a:t> eigenvectors with the centered data to </a:t>
            </a:r>
            <a:r>
              <a:rPr lang="en-US" altLang="en-US" dirty="0">
                <a:solidFill>
                  <a:srgbClr val="FF0000"/>
                </a:solidFill>
              </a:rPr>
              <a:t>transform</a:t>
            </a:r>
            <a:r>
              <a:rPr lang="en-US" altLang="en-US" dirty="0"/>
              <a:t> data to only </a:t>
            </a:r>
            <a:r>
              <a:rPr lang="en-US" altLang="en-US" i="1" dirty="0"/>
              <a:t>p</a:t>
            </a:r>
            <a:r>
              <a:rPr lang="en-US" altLang="en-US" dirty="0"/>
              <a:t> features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33597-2692-A957-1CAB-A59D7009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72" y="3791758"/>
            <a:ext cx="4750676" cy="30662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14C284D0-C506-0769-231E-484D630FC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Psychoneurosis  Symptoms</a:t>
            </a:r>
          </a:p>
        </p:txBody>
      </p:sp>
      <p:pic>
        <p:nvPicPr>
          <p:cNvPr id="50182" name="Picture 21">
            <a:extLst>
              <a:ext uri="{FF2B5EF4-FFF2-40B4-BE49-F238E27FC236}">
                <a16:creationId xmlns:a16="http://schemas.microsoft.com/office/drawing/2014/main" id="{EC4094ED-4B66-9F1C-4E8E-036481E0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10" y="2633663"/>
            <a:ext cx="41179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Box 23">
            <a:extLst>
              <a:ext uri="{FF2B5EF4-FFF2-40B4-BE49-F238E27FC236}">
                <a16:creationId xmlns:a16="http://schemas.microsoft.com/office/drawing/2014/main" id="{3A1B1640-F44A-1B43-8F0A-9B7566CF8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495" y="2653206"/>
            <a:ext cx="3729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Symptom Scores ( from 1 to 7)</a:t>
            </a:r>
          </a:p>
        </p:txBody>
      </p:sp>
      <p:sp>
        <p:nvSpPr>
          <p:cNvPr id="50184" name="TextBox 25">
            <a:extLst>
              <a:ext uri="{FF2B5EF4-FFF2-40B4-BE49-F238E27FC236}">
                <a16:creationId xmlns:a16="http://schemas.microsoft.com/office/drawing/2014/main" id="{449CE0A8-120C-8810-9281-9D71D6C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3590925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1</a:t>
            </a:r>
          </a:p>
        </p:txBody>
      </p:sp>
      <p:sp>
        <p:nvSpPr>
          <p:cNvPr id="50185" name="TextBox 26">
            <a:extLst>
              <a:ext uri="{FF2B5EF4-FFF2-40B4-BE49-F238E27FC236}">
                <a16:creationId xmlns:a16="http://schemas.microsoft.com/office/drawing/2014/main" id="{3F4A097B-CE69-7295-C991-523E75D2A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005263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2</a:t>
            </a:r>
          </a:p>
        </p:txBody>
      </p:sp>
      <p:sp>
        <p:nvSpPr>
          <p:cNvPr id="50186" name="TextBox 27">
            <a:extLst>
              <a:ext uri="{FF2B5EF4-FFF2-40B4-BE49-F238E27FC236}">
                <a16:creationId xmlns:a16="http://schemas.microsoft.com/office/drawing/2014/main" id="{BF2D2C73-F4C6-F60D-A871-B4C73880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39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3</a:t>
            </a:r>
          </a:p>
        </p:txBody>
      </p:sp>
      <p:sp>
        <p:nvSpPr>
          <p:cNvPr id="50187" name="TextBox 28">
            <a:extLst>
              <a:ext uri="{FF2B5EF4-FFF2-40B4-BE49-F238E27FC236}">
                <a16:creationId xmlns:a16="http://schemas.microsoft.com/office/drawing/2014/main" id="{ACFE0808-9097-9703-4108-969557A73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78155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4</a:t>
            </a:r>
          </a:p>
        </p:txBody>
      </p:sp>
      <p:sp>
        <p:nvSpPr>
          <p:cNvPr id="50188" name="TextBox 29">
            <a:extLst>
              <a:ext uri="{FF2B5EF4-FFF2-40B4-BE49-F238E27FC236}">
                <a16:creationId xmlns:a16="http://schemas.microsoft.com/office/drawing/2014/main" id="{34E2036A-5D1D-B311-9C4E-96F8CBB5B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51943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F1BA62CB-923D-0341-82EC-7940C21DD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Normalizing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1E53491B-85B5-ECF5-B45E-E2777DD1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26" y="4733487"/>
            <a:ext cx="24272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8">
            <a:extLst>
              <a:ext uri="{FF2B5EF4-FFF2-40B4-BE49-F238E27FC236}">
                <a16:creationId xmlns:a16="http://schemas.microsoft.com/office/drawing/2014/main" id="{692489C4-9CC8-1588-E040-9EE74D8E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002088"/>
            <a:ext cx="4383088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9">
            <a:extLst>
              <a:ext uri="{FF2B5EF4-FFF2-40B4-BE49-F238E27FC236}">
                <a16:creationId xmlns:a16="http://schemas.microsoft.com/office/drawing/2014/main" id="{A5D7C9EF-88F1-D064-0761-CAF1AA94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2" y="1750972"/>
            <a:ext cx="3925556" cy="11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0">
            <a:extLst>
              <a:ext uri="{FF2B5EF4-FFF2-40B4-BE49-F238E27FC236}">
                <a16:creationId xmlns:a16="http://schemas.microsoft.com/office/drawing/2014/main" id="{E8C867E7-B8DB-54BA-E75B-62170C2E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801813"/>
            <a:ext cx="31369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954B7F4-4BB6-35A9-82F2-DE0F82B2F278}"/>
              </a:ext>
            </a:extLst>
          </p:cNvPr>
          <p:cNvSpPr/>
          <p:nvPr/>
        </p:nvSpPr>
        <p:spPr>
          <a:xfrm>
            <a:off x="5559972" y="2196662"/>
            <a:ext cx="918616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14D8744-0E9F-0B22-2CA9-8E7409D3D565}"/>
              </a:ext>
            </a:extLst>
          </p:cNvPr>
          <p:cNvSpPr/>
          <p:nvPr/>
        </p:nvSpPr>
        <p:spPr>
          <a:xfrm>
            <a:off x="6806270" y="4792443"/>
            <a:ext cx="949656" cy="39326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E86E7A98-39A2-0E31-234F-C48C05229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4000" dirty="0"/>
              <a:t>PCA Example – Covariance Matrix</a:t>
            </a:r>
          </a:p>
        </p:txBody>
      </p:sp>
      <p:pic>
        <p:nvPicPr>
          <p:cNvPr id="52227" name="Picture 5">
            <a:extLst>
              <a:ext uri="{FF2B5EF4-FFF2-40B4-BE49-F238E27FC236}">
                <a16:creationId xmlns:a16="http://schemas.microsoft.com/office/drawing/2014/main" id="{C7E9CE0A-8233-CADA-1F4F-958B1214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41488"/>
            <a:ext cx="3394075" cy="19859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7">
            <a:extLst>
              <a:ext uri="{FF2B5EF4-FFF2-40B4-BE49-F238E27FC236}">
                <a16:creationId xmlns:a16="http://schemas.microsoft.com/office/drawing/2014/main" id="{39123B05-903E-7C9C-E3E4-FC84A3413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4568825"/>
            <a:ext cx="4437062" cy="21304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9" name="TextBox 9">
            <a:extLst>
              <a:ext uri="{FF2B5EF4-FFF2-40B4-BE49-F238E27FC236}">
                <a16:creationId xmlns:a16="http://schemas.microsoft.com/office/drawing/2014/main" id="{38967C10-BB71-2AB6-8F50-B70FEA33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425" y="4924425"/>
            <a:ext cx="3986213" cy="15700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COV(F1,F2) = ((-1.0695–0)</a:t>
            </a: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(0.8196-0)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(0.5347–0)</a:t>
            </a: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(-1.6393-0)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(-1.0695–0)* (0.0000-0)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(0.5347–0)</a:t>
            </a: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(0.0000-0)+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(1.0695–0)</a:t>
            </a: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(0.8196–0)) / 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= </a:t>
            </a: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-0.8586</a:t>
            </a:r>
          </a:p>
        </p:txBody>
      </p:sp>
      <p:sp>
        <p:nvSpPr>
          <p:cNvPr id="52230" name="Oval 10">
            <a:extLst>
              <a:ext uri="{FF2B5EF4-FFF2-40B4-BE49-F238E27FC236}">
                <a16:creationId xmlns:a16="http://schemas.microsoft.com/office/drawing/2014/main" id="{2D63F889-0661-F3AD-2C1A-E559F898A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1778000"/>
            <a:ext cx="1558925" cy="2103438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52231" name="Straight Arrow Connector 12">
            <a:extLst>
              <a:ext uri="{FF2B5EF4-FFF2-40B4-BE49-F238E27FC236}">
                <a16:creationId xmlns:a16="http://schemas.microsoft.com/office/drawing/2014/main" id="{81672EFE-10AD-B7F4-F604-80E2FB4361C5}"/>
              </a:ext>
            </a:extLst>
          </p:cNvPr>
          <p:cNvCxnSpPr>
            <a:cxnSpLocks noChangeShapeType="1"/>
            <a:stCxn id="52230" idx="6"/>
            <a:endCxn id="52229" idx="0"/>
          </p:cNvCxnSpPr>
          <p:nvPr/>
        </p:nvCxnSpPr>
        <p:spPr bwMode="auto">
          <a:xfrm>
            <a:off x="3201988" y="2830513"/>
            <a:ext cx="5367337" cy="20939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32" name="Straight Arrow Connector 14">
            <a:extLst>
              <a:ext uri="{FF2B5EF4-FFF2-40B4-BE49-F238E27FC236}">
                <a16:creationId xmlns:a16="http://schemas.microsoft.com/office/drawing/2014/main" id="{AC2D3D74-39F2-1B0F-A173-56188DE85B1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38625" y="5341938"/>
            <a:ext cx="2336800" cy="9429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803DBC-475A-BE3A-E380-02EDA5C4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73" y="1671254"/>
            <a:ext cx="4528352" cy="197701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5E8258CA-7266-5036-1EB9-2A5CAA9EB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Example – Calculation of Eigen Values</a:t>
            </a:r>
          </a:p>
        </p:txBody>
      </p:sp>
      <p:sp>
        <p:nvSpPr>
          <p:cNvPr id="132099" name="Content Placeholder 2">
            <a:extLst>
              <a:ext uri="{FF2B5EF4-FFF2-40B4-BE49-F238E27FC236}">
                <a16:creationId xmlns:a16="http://schemas.microsoft.com/office/drawing/2014/main" id="{AA20F411-C3FB-D566-8261-80F070E766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det(A- </a:t>
            </a:r>
            <a:r>
              <a:rPr lang="el-GR" altLang="en-US" dirty="0"/>
              <a:t>λ</a:t>
            </a:r>
            <a:r>
              <a:rPr lang="en-US" altLang="en-US" dirty="0"/>
              <a:t>I) = 0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A- </a:t>
            </a:r>
            <a:r>
              <a:rPr lang="el-GR" altLang="en-US" dirty="0"/>
              <a:t>λ</a:t>
            </a:r>
            <a:r>
              <a:rPr lang="en-US" altLang="en-US" dirty="0"/>
              <a:t>I =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det(A- </a:t>
            </a:r>
            <a:r>
              <a:rPr lang="el-GR" altLang="en-US" sz="2400" dirty="0"/>
              <a:t>λ</a:t>
            </a:r>
            <a:r>
              <a:rPr lang="en-US" altLang="en-US" sz="2400" dirty="0"/>
              <a:t>I) = 0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l-GR" altLang="en-US" sz="2000" b="1" dirty="0">
                <a:solidFill>
                  <a:srgbClr val="C00000"/>
                </a:solidFill>
              </a:rPr>
              <a:t>λ = 2.11691 , 0.855413 , 0.481689 , 0.334007</a:t>
            </a:r>
            <a:r>
              <a:rPr lang="en-US" altLang="en-US" sz="2000" dirty="0">
                <a:solidFill>
                  <a:srgbClr val="C00000"/>
                </a:solidFill>
              </a:rPr>
              <a:t>   </a:t>
            </a:r>
            <a:endParaRPr lang="en-US" altLang="en-US" sz="1600" dirty="0">
              <a:solidFill>
                <a:srgbClr val="C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000" dirty="0"/>
              <a:t>Larger Eigen Values indicates more coverage of variance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47BA8D10-C62D-913A-1BF1-DEE1D3ED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397125"/>
            <a:ext cx="522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B6297EBF-5CBF-A7F8-3157-82C82725A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Calculating Eigen Vectors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BD7D3EC6-29FE-D19E-B2ED-CE3EF4F35B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4225" y="1700213"/>
            <a:ext cx="7772400" cy="41148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Av = </a:t>
            </a:r>
            <a:r>
              <a:rPr lang="en-US" altLang="en-US" b="1" dirty="0" err="1"/>
              <a:t>λv</a:t>
            </a:r>
            <a:r>
              <a:rPr lang="en-US" altLang="en-US" b="1" dirty="0"/>
              <a:t> </a:t>
            </a:r>
            <a:r>
              <a:rPr lang="en-US" altLang="en-US" b="1" dirty="0">
                <a:sym typeface="Wingdings" panose="05000000000000000000" pitchFamily="2" charset="2"/>
              </a:rPr>
              <a:t> </a:t>
            </a:r>
            <a:r>
              <a:rPr lang="en-US" altLang="en-US" dirty="0"/>
              <a:t>(A-</a:t>
            </a:r>
            <a:r>
              <a:rPr lang="el-GR" altLang="en-US" dirty="0"/>
              <a:t>λ</a:t>
            </a:r>
            <a:r>
              <a:rPr lang="en-US" altLang="en-US" dirty="0"/>
              <a:t>I)</a:t>
            </a:r>
            <a:r>
              <a:rPr lang="el-GR" altLang="en-US" dirty="0"/>
              <a:t>ν=0</a:t>
            </a: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l-GR" altLang="en-US" sz="2000" b="1" dirty="0"/>
              <a:t>λ = 2.11691 , 0.855413 , 0.481689 , 0.334007</a:t>
            </a:r>
            <a:r>
              <a:rPr lang="en-US" altLang="en-US" sz="2000" b="1" dirty="0"/>
              <a:t> (</a:t>
            </a:r>
            <a:r>
              <a:rPr lang="en-US" altLang="en-US" sz="2000" b="1" dirty="0">
                <a:solidFill>
                  <a:srgbClr val="FF0000"/>
                </a:solidFill>
              </a:rPr>
              <a:t>ordered</a:t>
            </a:r>
            <a:r>
              <a:rPr lang="en-US" altLang="en-US" sz="2000" b="1" dirty="0"/>
              <a:t>)</a:t>
            </a:r>
            <a:endParaRPr lang="en-US" alt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For λ = 2.11691, the values for the v vector are: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v1 = 0.515514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v2 = -0.616625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v3 = 0.399314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v4 = 0.441098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47827AC6-7B89-C25D-4B66-F992396C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4038600"/>
            <a:ext cx="5564188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1CE39E9A-C17B-D9C2-BE32-183AE60F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4" y="3271838"/>
            <a:ext cx="2170113" cy="16764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B18B523D-A90C-A4F4-D4E6-40CE9DAD6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4665663"/>
            <a:ext cx="1560512" cy="210185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9" name="TextBox 8">
            <a:extLst>
              <a:ext uri="{FF2B5EF4-FFF2-40B4-BE49-F238E27FC236}">
                <a16:creationId xmlns:a16="http://schemas.microsoft.com/office/drawing/2014/main" id="{D91730A6-9D7E-D7B5-6C30-1CE9003C4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25" y="3517900"/>
            <a:ext cx="1616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Most Important Component</a:t>
            </a:r>
          </a:p>
        </p:txBody>
      </p:sp>
      <p:sp>
        <p:nvSpPr>
          <p:cNvPr id="54280" name="TextBox 11">
            <a:extLst>
              <a:ext uri="{FF2B5EF4-FFF2-40B4-BE49-F238E27FC236}">
                <a16:creationId xmlns:a16="http://schemas.microsoft.com/office/drawing/2014/main" id="{B29D683A-5B11-CE9C-19AE-5192F75AA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25838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Second Important Component</a:t>
            </a:r>
          </a:p>
        </p:txBody>
      </p:sp>
      <p:sp>
        <p:nvSpPr>
          <p:cNvPr id="54281" name="TextBox 13">
            <a:extLst>
              <a:ext uri="{FF2B5EF4-FFF2-40B4-BE49-F238E27FC236}">
                <a16:creationId xmlns:a16="http://schemas.microsoft.com/office/drawing/2014/main" id="{6E6AC538-D639-B72F-D471-928087755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342" y="1989137"/>
            <a:ext cx="25066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Regarding </a:t>
            </a:r>
            <a:r>
              <a:rPr lang="el-GR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λ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we select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E1 and E2 which explain most variances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4AEEB1-45C8-CCAC-70A6-AD024BB7CDE6}"/>
              </a:ext>
            </a:extLst>
          </p:cNvPr>
          <p:cNvCxnSpPr>
            <a:stCxn id="54277" idx="5"/>
            <a:endCxn id="54278" idx="2"/>
          </p:cNvCxnSpPr>
          <p:nvPr/>
        </p:nvCxnSpPr>
        <p:spPr>
          <a:xfrm>
            <a:off x="3544581" y="4702735"/>
            <a:ext cx="835332" cy="1013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FDF8DFDA-5342-6A3E-E3E8-040E080F6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Transform to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AB7B-DDAD-4714-EEAB-EB0D5D58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428" y="2378075"/>
            <a:ext cx="10078453" cy="4114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highlight>
                  <a:srgbClr val="FFFF00"/>
                </a:highlight>
              </a:rPr>
              <a:t>Transformed Data Set   </a:t>
            </a:r>
            <a:r>
              <a:rPr lang="en-US" sz="2000" dirty="0"/>
              <a:t>=           Normalized Data Set   *         </a:t>
            </a:r>
            <a:r>
              <a:rPr lang="en-US" sz="2000" dirty="0" err="1"/>
              <a:t>Selected_eigenvectors</a:t>
            </a:r>
            <a:endParaRPr lang="en-US" sz="2000" dirty="0"/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F981E2DB-C0CC-62ED-515A-B5155A2D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3128963"/>
            <a:ext cx="3548063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7">
            <a:extLst>
              <a:ext uri="{FF2B5EF4-FFF2-40B4-BE49-F238E27FC236}">
                <a16:creationId xmlns:a16="http://schemas.microsoft.com/office/drawing/2014/main" id="{5789FE1E-D1E5-F129-D7B8-45345EFC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3128963"/>
            <a:ext cx="18034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9">
            <a:extLst>
              <a:ext uri="{FF2B5EF4-FFF2-40B4-BE49-F238E27FC236}">
                <a16:creationId xmlns:a16="http://schemas.microsoft.com/office/drawing/2014/main" id="{540FCB0E-F980-3730-6307-124466D8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48050"/>
            <a:ext cx="284162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TextBox 11">
            <a:extLst>
              <a:ext uri="{FF2B5EF4-FFF2-40B4-BE49-F238E27FC236}">
                <a16:creationId xmlns:a16="http://schemas.microsoft.com/office/drawing/2014/main" id="{9602A257-EE54-7C60-4F8E-C46991F7E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75" y="40386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ea typeface="MS PGothic" panose="020B0600070205080204" pitchFamily="34" charset="-128"/>
              </a:rPr>
              <a:t>=</a:t>
            </a:r>
          </a:p>
        </p:txBody>
      </p:sp>
      <p:sp>
        <p:nvSpPr>
          <p:cNvPr id="55304" name="TextBox 13">
            <a:extLst>
              <a:ext uri="{FF2B5EF4-FFF2-40B4-BE49-F238E27FC236}">
                <a16:creationId xmlns:a16="http://schemas.microsoft.com/office/drawing/2014/main" id="{78B96358-44C5-F2E4-492E-CC234270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513" y="3048000"/>
            <a:ext cx="2255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PC1             PC2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2F32E1-FA18-00B6-8AA1-5CF29BBD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587" y="3995058"/>
            <a:ext cx="2820384" cy="2862942"/>
          </a:xfrm>
          <a:prstGeom prst="rect">
            <a:avLst/>
          </a:prstGeom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4C335CC-34A3-3E7F-E6E0-3CAB2DE0F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4C329A-9069-DE14-5F5D-F4062457B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40565"/>
            <a:ext cx="10515600" cy="4351338"/>
          </a:xfrm>
        </p:spPr>
        <p:txBody>
          <a:bodyPr/>
          <a:lstStyle/>
          <a:p>
            <a:r>
              <a:rPr lang="en-US" altLang="ja-JP" dirty="0">
                <a:ea typeface="MS PGothic" panose="020B0600070205080204" pitchFamily="34" charset="-128"/>
              </a:rPr>
              <a:t>Avoid </a:t>
            </a:r>
            <a:r>
              <a:rPr lang="en-US" altLang="ja-JP" dirty="0">
                <a:solidFill>
                  <a:srgbClr val="FF0000"/>
                </a:solidFill>
                <a:ea typeface="MS PGothic" panose="020B0600070205080204" pitchFamily="34" charset="-128"/>
              </a:rPr>
              <a:t>curse of dimensionality</a:t>
            </a:r>
          </a:p>
          <a:p>
            <a:r>
              <a:rPr lang="en-US" altLang="en-US" dirty="0"/>
              <a:t>Some features may be </a:t>
            </a:r>
            <a:r>
              <a:rPr lang="en-US" altLang="en-US" dirty="0">
                <a:solidFill>
                  <a:srgbClr val="FF0000"/>
                </a:solidFill>
              </a:rPr>
              <a:t>irrelevant</a:t>
            </a:r>
            <a:r>
              <a:rPr lang="en-US" altLang="en-US" dirty="0"/>
              <a:t> for prediction / classification</a:t>
            </a:r>
          </a:p>
          <a:p>
            <a:r>
              <a:rPr lang="en-US" altLang="en-US" dirty="0"/>
              <a:t>Avoid </a:t>
            </a:r>
            <a:r>
              <a:rPr lang="en-US" altLang="en-US" dirty="0">
                <a:solidFill>
                  <a:srgbClr val="C00000"/>
                </a:solidFill>
              </a:rPr>
              <a:t>overfitting</a:t>
            </a:r>
            <a:r>
              <a:rPr lang="en-US" altLang="en-US" dirty="0"/>
              <a:t>: in some datasets there is a weak correlation between some features with the class that is not general</a:t>
            </a:r>
          </a:p>
          <a:p>
            <a:r>
              <a:rPr lang="en-US" altLang="ja-JP" dirty="0">
                <a:ea typeface="MS PGothic" panose="020B0600070205080204" pitchFamily="34" charset="-128"/>
              </a:rPr>
              <a:t>Intrinsic dimensionality may be smaller than the number of features (some </a:t>
            </a:r>
            <a:r>
              <a:rPr lang="en-US" altLang="ja-JP" dirty="0">
                <a:solidFill>
                  <a:srgbClr val="C00000"/>
                </a:solidFill>
                <a:ea typeface="MS PGothic" panose="020B0600070205080204" pitchFamily="34" charset="-128"/>
              </a:rPr>
              <a:t>hidden variables </a:t>
            </a:r>
            <a:r>
              <a:rPr lang="en-US" altLang="ja-JP" dirty="0">
                <a:ea typeface="MS PGothic" panose="020B0600070205080204" pitchFamily="34" charset="-128"/>
              </a:rPr>
              <a:t>can represent many observer variables)</a:t>
            </a:r>
          </a:p>
          <a:p>
            <a:r>
              <a:rPr lang="en-US" altLang="en-US" dirty="0"/>
              <a:t>We want to </a:t>
            </a:r>
            <a:r>
              <a:rPr lang="en-US" altLang="en-US" dirty="0">
                <a:solidFill>
                  <a:srgbClr val="FF0000"/>
                </a:solidFill>
              </a:rPr>
              <a:t>visualize</a:t>
            </a:r>
            <a:r>
              <a:rPr lang="en-US" altLang="en-US" dirty="0"/>
              <a:t> high dimensional data</a:t>
            </a:r>
          </a:p>
          <a:p>
            <a:r>
              <a:rPr lang="en-US" altLang="en-US" dirty="0"/>
              <a:t>Data </a:t>
            </a:r>
            <a:r>
              <a:rPr lang="en-US" altLang="en-US" dirty="0">
                <a:solidFill>
                  <a:srgbClr val="C00000"/>
                </a:solidFill>
              </a:rPr>
              <a:t>compression</a:t>
            </a:r>
            <a:r>
              <a:rPr lang="en-US" altLang="en-US" dirty="0"/>
              <a:t>: efficient storage and retrieval.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2979BBB1-8614-FCBC-2EBB-7568D0D14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Example – Interpretation of PCs</a:t>
            </a:r>
          </a:p>
        </p:txBody>
      </p:sp>
      <p:sp>
        <p:nvSpPr>
          <p:cNvPr id="56323" name="TextBox 8">
            <a:extLst>
              <a:ext uri="{FF2B5EF4-FFF2-40B4-BE49-F238E27FC236}">
                <a16:creationId xmlns:a16="http://schemas.microsoft.com/office/drawing/2014/main" id="{B30C29D0-0F19-7286-A1E9-B17EECD5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0" y="1693863"/>
            <a:ext cx="2584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Eigen Vectors</a:t>
            </a:r>
          </a:p>
        </p:txBody>
      </p:sp>
      <p:sp>
        <p:nvSpPr>
          <p:cNvPr id="56324" name="TextBox 11">
            <a:extLst>
              <a:ext uri="{FF2B5EF4-FFF2-40B4-BE49-F238E27FC236}">
                <a16:creationId xmlns:a16="http://schemas.microsoft.com/office/drawing/2014/main" id="{E93EE52C-E206-9A01-4FCF-0EC726573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1708150"/>
            <a:ext cx="4922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Original Data</a:t>
            </a:r>
          </a:p>
        </p:txBody>
      </p:sp>
      <p:sp>
        <p:nvSpPr>
          <p:cNvPr id="56325" name="TextBox 13">
            <a:extLst>
              <a:ext uri="{FF2B5EF4-FFF2-40B4-BE49-F238E27FC236}">
                <a16:creationId xmlns:a16="http://schemas.microsoft.com/office/drawing/2014/main" id="{4D29226D-3F4E-F7B2-5682-8419F30AB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5534025"/>
            <a:ext cx="845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PC1 = Highly correlated directly with F1,F2,F3 and indirectly with F4 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Autism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?</a:t>
            </a:r>
            <a:endParaRPr lang="en-US" altLang="en-US" sz="1800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326" name="TextBox 15">
            <a:extLst>
              <a:ext uri="{FF2B5EF4-FFF2-40B4-BE49-F238E27FC236}">
                <a16:creationId xmlns:a16="http://schemas.microsoft.com/office/drawing/2014/main" id="{E87E318B-C41F-DA09-5035-470D8EE5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5954713"/>
            <a:ext cx="8386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PC2 = Highly correlated directly with F1 and indirectly with F4 </a:t>
            </a: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ADHD</a:t>
            </a: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?</a:t>
            </a:r>
            <a:endParaRPr lang="en-US" altLang="en-US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6327" name="Picture 16">
            <a:extLst>
              <a:ext uri="{FF2B5EF4-FFF2-40B4-BE49-F238E27FC236}">
                <a16:creationId xmlns:a16="http://schemas.microsoft.com/office/drawing/2014/main" id="{9AD0764B-D544-DF9A-A8A4-434A78F9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2771775"/>
            <a:ext cx="220345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21">
            <a:extLst>
              <a:ext uri="{FF2B5EF4-FFF2-40B4-BE49-F238E27FC236}">
                <a16:creationId xmlns:a16="http://schemas.microsoft.com/office/drawing/2014/main" id="{1E3674FB-51F0-EE24-893C-2242DD66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44763"/>
            <a:ext cx="3921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23">
            <a:extLst>
              <a:ext uri="{FF2B5EF4-FFF2-40B4-BE49-F238E27FC236}">
                <a16:creationId xmlns:a16="http://schemas.microsoft.com/office/drawing/2014/main" id="{4160DDBB-1D9B-739B-FDD0-035E1322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3289300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F1</a:t>
            </a:r>
          </a:p>
        </p:txBody>
      </p:sp>
      <p:sp>
        <p:nvSpPr>
          <p:cNvPr id="56330" name="TextBox 24">
            <a:extLst>
              <a:ext uri="{FF2B5EF4-FFF2-40B4-BE49-F238E27FC236}">
                <a16:creationId xmlns:a16="http://schemas.microsoft.com/office/drawing/2014/main" id="{277E4947-DFBF-F783-42B2-2C1ACC77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3786188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F2</a:t>
            </a:r>
          </a:p>
        </p:txBody>
      </p:sp>
      <p:sp>
        <p:nvSpPr>
          <p:cNvPr id="56331" name="TextBox 25">
            <a:extLst>
              <a:ext uri="{FF2B5EF4-FFF2-40B4-BE49-F238E27FC236}">
                <a16:creationId xmlns:a16="http://schemas.microsoft.com/office/drawing/2014/main" id="{B6962AD4-18A1-81CB-0FA2-4CF40E903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4249738"/>
            <a:ext cx="107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F3</a:t>
            </a:r>
          </a:p>
        </p:txBody>
      </p:sp>
      <p:sp>
        <p:nvSpPr>
          <p:cNvPr id="56332" name="TextBox 26">
            <a:extLst>
              <a:ext uri="{FF2B5EF4-FFF2-40B4-BE49-F238E27FC236}">
                <a16:creationId xmlns:a16="http://schemas.microsoft.com/office/drawing/2014/main" id="{98EA935B-EF1B-86B0-60F7-68B5A1053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3" y="4730750"/>
            <a:ext cx="1081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F4</a:t>
            </a:r>
          </a:p>
        </p:txBody>
      </p:sp>
      <p:sp>
        <p:nvSpPr>
          <p:cNvPr id="56333" name="TextBox 28">
            <a:extLst>
              <a:ext uri="{FF2B5EF4-FFF2-40B4-BE49-F238E27FC236}">
                <a16:creationId xmlns:a16="http://schemas.microsoft.com/office/drawing/2014/main" id="{EFF72E3D-7581-67A9-EE99-411B3BE35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756" y="2382421"/>
            <a:ext cx="30811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E1-&gt;PC1      E2-&gt;PC2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A91FEF9-4DF2-F2DD-7F0A-513148B4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PCA vs Factor Analysis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9D90ABC6-CF8D-9F1C-D37F-5528E7119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83890"/>
            <a:ext cx="7296807" cy="4827420"/>
          </a:xfrm>
        </p:spPr>
        <p:txBody>
          <a:bodyPr/>
          <a:lstStyle/>
          <a:p>
            <a:r>
              <a:rPr lang="en-US" altLang="en-US" sz="2400" dirty="0">
                <a:solidFill>
                  <a:srgbClr val="C00000"/>
                </a:solidFill>
              </a:rPr>
              <a:t>Factor analysis</a:t>
            </a:r>
            <a:r>
              <a:rPr lang="en-US" altLang="en-US" sz="2400" dirty="0"/>
              <a:t> explicitly assumes the existence of </a:t>
            </a:r>
            <a:r>
              <a:rPr lang="en-US" altLang="en-US" sz="2400" dirty="0">
                <a:solidFill>
                  <a:srgbClr val="C00000"/>
                </a:solidFill>
              </a:rPr>
              <a:t>latent factors </a:t>
            </a:r>
            <a:r>
              <a:rPr lang="en-US" altLang="en-US" sz="2400" dirty="0"/>
              <a:t>underlying the observed data.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PCA seeks to create variables that are </a:t>
            </a:r>
            <a:r>
              <a:rPr lang="en-US" altLang="en-US" sz="2400" dirty="0">
                <a:solidFill>
                  <a:srgbClr val="C00000"/>
                </a:solidFill>
              </a:rPr>
              <a:t>composites of the observed </a:t>
            </a:r>
            <a:r>
              <a:rPr lang="en-US" altLang="en-US" sz="2400" dirty="0"/>
              <a:t>variables.</a:t>
            </a:r>
          </a:p>
          <a:p>
            <a:r>
              <a:rPr lang="en-US" altLang="en-US" sz="2400" dirty="0"/>
              <a:t> </a:t>
            </a:r>
          </a:p>
          <a:p>
            <a:r>
              <a:rPr lang="en-US" altLang="en-US" sz="2400" dirty="0"/>
              <a:t>Although the techniques can get different results, however, In most cases </a:t>
            </a:r>
            <a:r>
              <a:rPr lang="en-US" altLang="en-US" sz="2400" dirty="0">
                <a:solidFill>
                  <a:srgbClr val="C00000"/>
                </a:solidFill>
              </a:rPr>
              <a:t>PCA is used for conducting factor analysis</a:t>
            </a:r>
          </a:p>
          <a:p>
            <a:endParaRPr lang="en-US" altLang="en-US" sz="2400" dirty="0">
              <a:solidFill>
                <a:srgbClr val="C00000"/>
              </a:solidFill>
            </a:endParaRPr>
          </a:p>
          <a:p>
            <a:r>
              <a:rPr lang="en-US" altLang="en-US" sz="2400" dirty="0"/>
              <a:t>Sometimes, PCs are difficult to </a:t>
            </a:r>
            <a:r>
              <a:rPr lang="en-US" altLang="en-US" sz="2400" dirty="0">
                <a:solidFill>
                  <a:srgbClr val="C00000"/>
                </a:solidFill>
              </a:rPr>
              <a:t>interpret</a:t>
            </a:r>
            <a:r>
              <a:rPr lang="en-US" altLang="en-US" sz="2400" dirty="0"/>
              <a:t> due to </a:t>
            </a:r>
            <a:r>
              <a:rPr lang="en-US" altLang="en-US" sz="2400" dirty="0">
                <a:solidFill>
                  <a:srgbClr val="C00000"/>
                </a:solidFill>
              </a:rPr>
              <a:t>black-box</a:t>
            </a:r>
            <a:r>
              <a:rPr lang="en-US" altLang="en-US" sz="2400" dirty="0"/>
              <a:t> nature of PCA</a:t>
            </a:r>
          </a:p>
          <a:p>
            <a:endParaRPr lang="en-US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451C0-316D-EA6E-BC19-4F5EDD90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35" y="1583890"/>
            <a:ext cx="3659465" cy="33027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7CF2408E-DB4D-0EA4-70EA-D5508F83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Optimal Number of Selected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7A832-FF07-5F85-26E3-9DA3F6F2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8063" cy="4351338"/>
          </a:xfrm>
        </p:spPr>
        <p:txBody>
          <a:bodyPr rtlCol="0">
            <a:normAutofit/>
          </a:bodyPr>
          <a:lstStyle/>
          <a:p>
            <a:pPr marL="213995" indent="-175895" fontAlgn="auto">
              <a:spcBef>
                <a:spcPts val="315"/>
              </a:spcBef>
              <a:spcAft>
                <a:spcPts val="0"/>
              </a:spcAft>
              <a:buFont typeface="Arial MT"/>
              <a:buChar char="•"/>
              <a:tabLst>
                <a:tab pos="213995" algn="l"/>
              </a:tabLst>
              <a:defRPr/>
            </a:pPr>
            <a:r>
              <a:rPr lang="en-US" dirty="0">
                <a:solidFill>
                  <a:srgbClr val="FF0000"/>
                </a:solidFill>
                <a:cs typeface="Calibri"/>
              </a:rPr>
              <a:t>Number</a:t>
            </a:r>
            <a:r>
              <a:rPr lang="en-US" dirty="0">
                <a:cs typeface="Calibri"/>
              </a:rPr>
              <a:t> of components is the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same</a:t>
            </a:r>
            <a:r>
              <a:rPr lang="en-US" dirty="0">
                <a:cs typeface="Calibri"/>
              </a:rPr>
              <a:t> as number of variables but the first ones have most of the information</a:t>
            </a:r>
          </a:p>
          <a:p>
            <a:pPr marL="213995" indent="-175895" fontAlgn="auto">
              <a:spcBef>
                <a:spcPts val="315"/>
              </a:spcBef>
              <a:spcAft>
                <a:spcPts val="0"/>
              </a:spcAft>
              <a:buFont typeface="Arial MT"/>
              <a:buChar char="•"/>
              <a:tabLst>
                <a:tab pos="213995" algn="l"/>
              </a:tabLst>
              <a:defRPr/>
            </a:pPr>
            <a:r>
              <a:rPr lang="en-US" dirty="0">
                <a:cs typeface="Calibri"/>
              </a:rPr>
              <a:t>First</a:t>
            </a:r>
            <a:r>
              <a:rPr lang="en-US" spc="-35" dirty="0">
                <a:cs typeface="Calibri"/>
              </a:rPr>
              <a:t> </a:t>
            </a:r>
            <a:r>
              <a:rPr lang="en-US" i="1" dirty="0">
                <a:cs typeface="Calibri"/>
              </a:rPr>
              <a:t>m</a:t>
            </a:r>
            <a:r>
              <a:rPr lang="en-US" i="1" spc="-30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components (</a:t>
            </a:r>
            <a:r>
              <a:rPr lang="en-US" spc="-10" dirty="0">
                <a:solidFill>
                  <a:srgbClr val="FF0000"/>
                </a:solidFill>
                <a:cs typeface="Calibri"/>
              </a:rPr>
              <a:t>with most information</a:t>
            </a:r>
            <a:r>
              <a:rPr lang="en-US" spc="-10" dirty="0">
                <a:cs typeface="Calibri"/>
              </a:rPr>
              <a:t>)</a:t>
            </a:r>
            <a:r>
              <a:rPr lang="en-US" spc="-30" dirty="0">
                <a:cs typeface="Calibri"/>
              </a:rPr>
              <a:t> </a:t>
            </a:r>
            <a:r>
              <a:rPr lang="en-US" dirty="0">
                <a:cs typeface="Calibri"/>
              </a:rPr>
              <a:t>can be selected as</a:t>
            </a:r>
            <a:r>
              <a:rPr lang="en-US" spc="-30" dirty="0">
                <a:cs typeface="Calibri"/>
              </a:rPr>
              <a:t> </a:t>
            </a:r>
            <a:r>
              <a:rPr lang="en-US" dirty="0">
                <a:cs typeface="Calibri"/>
              </a:rPr>
              <a:t>new</a:t>
            </a:r>
            <a:r>
              <a:rPr lang="en-US" spc="-30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features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Three best practices: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visual</a:t>
            </a:r>
            <a:r>
              <a:rPr lang="en-US" dirty="0"/>
              <a:t> examination of a scree plot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variance</a:t>
            </a:r>
            <a:r>
              <a:rPr lang="en-US" dirty="0"/>
              <a:t> explained criteria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Kaiser</a:t>
            </a:r>
            <a:r>
              <a:rPr lang="en-US" dirty="0"/>
              <a:t> rule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C1A97D82-3A15-8EDC-655E-BA79FD370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The Visual Examination</a:t>
            </a:r>
          </a:p>
        </p:txBody>
      </p:sp>
      <p:sp>
        <p:nvSpPr>
          <p:cNvPr id="59396" name="TextBox 8">
            <a:extLst>
              <a:ext uri="{FF2B5EF4-FFF2-40B4-BE49-F238E27FC236}">
                <a16:creationId xmlns:a16="http://schemas.microsoft.com/office/drawing/2014/main" id="{5269702C-6660-B5DC-C3CD-9E1A4120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6157913"/>
            <a:ext cx="681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First 3 PCs covered 93% of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F9D1-068A-DB73-CB64-A3C30826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44" y="1690688"/>
            <a:ext cx="5762285" cy="43165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E4A1E7A4-98C5-E2B3-F850-857D795D4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Variance Criteria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4925187E-A786-E777-69ED-DB0269B0A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158655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The variance explained criteria: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set a </a:t>
            </a:r>
            <a:r>
              <a:rPr lang="en-US" altLang="en-US" sz="2000" dirty="0">
                <a:solidFill>
                  <a:srgbClr val="FF0000"/>
                </a:solidFill>
              </a:rPr>
              <a:t>threshold</a:t>
            </a:r>
            <a:r>
              <a:rPr lang="en-US" altLang="en-US" sz="2000" dirty="0"/>
              <a:t> (e.g., 90%) and stop when the first k components account for a percentage of total variation greater than this threshold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Kaiser’s rule (Kaiser-Guttman criterion):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principal components are retained, whose eigenvalue </a:t>
            </a:r>
            <a:r>
              <a:rPr lang="en-US" altLang="en-US" sz="2000" dirty="0">
                <a:solidFill>
                  <a:srgbClr val="FF0000"/>
                </a:solidFill>
              </a:rPr>
              <a:t>exceed 1</a:t>
            </a:r>
            <a:r>
              <a:rPr lang="en-US" altLang="en-US" sz="20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The idea behind the Kaiser-Guttman criterion is that any principal with variance less than 1 contains less information than one of the original variables and so is not worth retaining.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However, sometimes the aggregated variance covered by PCs is also important. In such cases, variance threshold is a better choice.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A9172-90A4-2729-F1CC-B101E0D9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346" y="1825625"/>
            <a:ext cx="3151064" cy="233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23BBF-0752-61E7-9F69-7B824EEC5B61}"/>
              </a:ext>
            </a:extLst>
          </p:cNvPr>
          <p:cNvSpPr txBox="1"/>
          <p:nvPr/>
        </p:nvSpPr>
        <p:spPr>
          <a:xfrm>
            <a:off x="7714594" y="6127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 altLang="en-US" sz="1800" b="1" dirty="0"/>
              <a:t>λ = </a:t>
            </a:r>
            <a:r>
              <a:rPr lang="el-GR" altLang="en-US" sz="1800" b="1" dirty="0">
                <a:highlight>
                  <a:srgbClr val="FFFF00"/>
                </a:highlight>
              </a:rPr>
              <a:t>2.11691</a:t>
            </a:r>
            <a:r>
              <a:rPr lang="el-GR" altLang="en-US" sz="1800" b="1" dirty="0"/>
              <a:t> , 0.855413 , 0.481689 , 0.334007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AC7AB84-922C-F1EA-1D63-FFC58D91C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9113" y="377825"/>
            <a:ext cx="8521700" cy="646113"/>
          </a:xfrm>
        </p:spPr>
        <p:txBody>
          <a:bodyPr/>
          <a:lstStyle/>
          <a:p>
            <a:pPr algn="ctr"/>
            <a:r>
              <a:rPr lang="en-US" altLang="en-US" sz="4000"/>
              <a:t>PCA Application in Images Processing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8BCF46D-D57D-D358-AF64-83F6AC7A8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960" y="1208087"/>
            <a:ext cx="10244137" cy="518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Goal: represent images in a space of lower dimensionality using PCA.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Useful for various applications, e.g., face recognition, image compression, etc.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D18C5C39-2C74-CC7A-7203-FBB280E6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2" b="2"/>
          <a:stretch>
            <a:fillRect/>
          </a:stretch>
        </p:blipFill>
        <p:spPr bwMode="auto">
          <a:xfrm>
            <a:off x="2133600" y="5029200"/>
            <a:ext cx="7315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45" name="Object 1">
            <a:extLst>
              <a:ext uri="{FF2B5EF4-FFF2-40B4-BE49-F238E27FC236}">
                <a16:creationId xmlns:a16="http://schemas.microsoft.com/office/drawing/2014/main" id="{4054F317-07FB-430F-903F-18A58D54F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4088" y="3963988"/>
          <a:ext cx="4708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300" imgH="431800" progId="Equation.DSMT4">
                  <p:embed/>
                </p:oleObj>
              </mc:Choice>
              <mc:Fallback>
                <p:oleObj name="Equation" r:id="rId4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3963988"/>
                        <a:ext cx="47085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1">
            <a:extLst>
              <a:ext uri="{FF2B5EF4-FFF2-40B4-BE49-F238E27FC236}">
                <a16:creationId xmlns:a16="http://schemas.microsoft.com/office/drawing/2014/main" id="{AA921C88-973E-C8B6-75B1-AB7543497E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2288" y="5326063"/>
          <a:ext cx="8985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002" imgH="165028" progId="Equation.DSMT4">
                  <p:embed/>
                </p:oleObj>
              </mc:Choice>
              <mc:Fallback>
                <p:oleObj name="Equation" r:id="rId6" imgW="457002" imgH="16502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2288" y="5326063"/>
                        <a:ext cx="8985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TextBox 11">
            <a:extLst>
              <a:ext uri="{FF2B5EF4-FFF2-40B4-BE49-F238E27FC236}">
                <a16:creationId xmlns:a16="http://schemas.microsoft.com/office/drawing/2014/main" id="{BA5075D9-50F7-D7CC-E40A-613E61DA8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0" y="5059363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1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8" name="TextBox 12">
            <a:extLst>
              <a:ext uri="{FF2B5EF4-FFF2-40B4-BE49-F238E27FC236}">
                <a16:creationId xmlns:a16="http://schemas.microsoft.com/office/drawing/2014/main" id="{3C787077-5783-A5F7-AA8F-882CEFDF0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650" y="5119688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2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9" name="TextBox 13">
            <a:extLst>
              <a:ext uri="{FF2B5EF4-FFF2-40B4-BE49-F238E27FC236}">
                <a16:creationId xmlns:a16="http://schemas.microsoft.com/office/drawing/2014/main" id="{FAA7F2BB-20C0-C98B-9208-7DD4EA72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105400"/>
            <a:ext cx="312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3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B2761A-365B-B740-6C56-ECBC71654EB2}"/>
              </a:ext>
            </a:extLst>
          </p:cNvPr>
          <p:cNvCxnSpPr/>
          <p:nvPr/>
        </p:nvCxnSpPr>
        <p:spPr bwMode="auto">
          <a:xfrm flipH="1">
            <a:off x="3733800" y="4572000"/>
            <a:ext cx="1447800" cy="5778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2D356A-139B-319F-6AC7-209116BD21DB}"/>
              </a:ext>
            </a:extLst>
          </p:cNvPr>
          <p:cNvCxnSpPr>
            <a:endCxn id="61448" idx="0"/>
          </p:cNvCxnSpPr>
          <p:nvPr/>
        </p:nvCxnSpPr>
        <p:spPr bwMode="auto">
          <a:xfrm flipH="1">
            <a:off x="5103813" y="4572000"/>
            <a:ext cx="763587" cy="5476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72189-8AEB-FFE6-2965-B70934629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960" y="6119887"/>
            <a:ext cx="107194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 dirty="0"/>
              <a:t>When properly weighted, eigenfaces can be </a:t>
            </a:r>
            <a:r>
              <a:rPr lang="en-US" altLang="en-US" sz="1600" dirty="0">
                <a:solidFill>
                  <a:srgbClr val="C00000"/>
                </a:solidFill>
              </a:rPr>
              <a:t>summed together </a:t>
            </a:r>
            <a:r>
              <a:rPr lang="en-US" altLang="en-US" sz="1600" dirty="0"/>
              <a:t>to create an approximate gray-scale rendering of a human face.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835B0-2D24-8875-7BD3-8E99A95112F2}"/>
              </a:ext>
            </a:extLst>
          </p:cNvPr>
          <p:cNvCxnSpPr/>
          <p:nvPr/>
        </p:nvCxnSpPr>
        <p:spPr bwMode="auto">
          <a:xfrm>
            <a:off x="7207250" y="4572000"/>
            <a:ext cx="957263" cy="6715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54" name="TextBox 13">
            <a:extLst>
              <a:ext uri="{FF2B5EF4-FFF2-40B4-BE49-F238E27FC236}">
                <a16:creationId xmlns:a16="http://schemas.microsoft.com/office/drawing/2014/main" id="{7483D038-0E19-A7E7-C2F1-AD7787871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81" y="2224582"/>
            <a:ext cx="74120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</a:rPr>
              <a:t>Interpretation:</a:t>
            </a:r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</a:rPr>
              <a:t> approximate a face image using K largest eigenvectors (Eigenfaces) </a:t>
            </a:r>
          </a:p>
        </p:txBody>
      </p:sp>
      <p:pic>
        <p:nvPicPr>
          <p:cNvPr id="61455" name="Picture 4">
            <a:extLst>
              <a:ext uri="{FF2B5EF4-FFF2-40B4-BE49-F238E27FC236}">
                <a16:creationId xmlns:a16="http://schemas.microsoft.com/office/drawing/2014/main" id="{9732188A-3271-F11E-7887-EA7239F701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44458" r="3125" b="20586"/>
          <a:stretch>
            <a:fillRect/>
          </a:stretch>
        </p:blipFill>
        <p:spPr>
          <a:xfrm>
            <a:off x="3770313" y="2963863"/>
            <a:ext cx="4192587" cy="1000125"/>
          </a:xfrm>
        </p:spPr>
      </p:pic>
      <p:sp>
        <p:nvSpPr>
          <p:cNvPr id="61456" name="TextBox 21">
            <a:extLst>
              <a:ext uri="{FF2B5EF4-FFF2-40B4-BE49-F238E27FC236}">
                <a16:creationId xmlns:a16="http://schemas.microsoft.com/office/drawing/2014/main" id="{D1EE3BC5-CAC0-24A1-6DCA-53D6F6708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636838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K largest eigenvectors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>
            <a:extLst>
              <a:ext uri="{FF2B5EF4-FFF2-40B4-BE49-F238E27FC236}">
                <a16:creationId xmlns:a16="http://schemas.microsoft.com/office/drawing/2014/main" id="{4A07A920-CB55-EB01-B386-AAD353332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Limitations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94D77DEA-8282-B2B5-E6B9-0A307C9C2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25" y="1458913"/>
            <a:ext cx="99044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PCA is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not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always an optimal dimensionality-reduction technique for classification purposes.</a:t>
            </a:r>
          </a:p>
        </p:txBody>
      </p:sp>
      <p:pic>
        <p:nvPicPr>
          <p:cNvPr id="69637" name="Picture 5">
            <a:extLst>
              <a:ext uri="{FF2B5EF4-FFF2-40B4-BE49-F238E27FC236}">
                <a16:creationId xmlns:a16="http://schemas.microsoft.com/office/drawing/2014/main" id="{3F2CF4B3-59BE-0990-1860-1060E3E1B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2514600"/>
            <a:ext cx="6781800" cy="3617913"/>
          </a:xfrm>
        </p:spPr>
      </p:pic>
      <p:sp>
        <p:nvSpPr>
          <p:cNvPr id="69638" name="TextBox 2">
            <a:extLst>
              <a:ext uri="{FF2B5EF4-FFF2-40B4-BE49-F238E27FC236}">
                <a16:creationId xmlns:a16="http://schemas.microsoft.com/office/drawing/2014/main" id="{6FE9417C-825B-A6F6-F85E-7240D6F39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27813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Best class distinction</a:t>
            </a:r>
          </a:p>
        </p:txBody>
      </p:sp>
      <p:sp>
        <p:nvSpPr>
          <p:cNvPr id="69639" name="TextBox 3">
            <a:extLst>
              <a:ext uri="{FF2B5EF4-FFF2-40B4-BE49-F238E27FC236}">
                <a16:creationId xmlns:a16="http://schemas.microsoft.com/office/drawing/2014/main" id="{A8EB9E06-2870-E048-F3A1-D2BFC3217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0" y="4832350"/>
            <a:ext cx="2514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Best Variability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>
            <a:extLst>
              <a:ext uri="{FF2B5EF4-FFF2-40B4-BE49-F238E27FC236}">
                <a16:creationId xmlns:a16="http://schemas.microsoft.com/office/drawing/2014/main" id="{307921A5-DAC4-1DF3-2BB6-9EBC1EFF0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000" y="441325"/>
            <a:ext cx="8521700" cy="646113"/>
          </a:xfrm>
        </p:spPr>
        <p:txBody>
          <a:bodyPr/>
          <a:lstStyle/>
          <a:p>
            <a:pPr algn="ctr"/>
            <a:r>
              <a:rPr lang="en-US" altLang="en-US" sz="4000"/>
              <a:t>Linear Discriminant Analysis (LDA)</a:t>
            </a:r>
          </a:p>
        </p:txBody>
      </p:sp>
      <p:sp>
        <p:nvSpPr>
          <p:cNvPr id="81925" name="Rectangle 6">
            <a:extLst>
              <a:ext uri="{FF2B5EF4-FFF2-40B4-BE49-F238E27FC236}">
                <a16:creationId xmlns:a16="http://schemas.microsoft.com/office/drawing/2014/main" id="{7EB448F5-FEAB-760E-3B8C-3036FE68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41" y="1693068"/>
            <a:ext cx="1126971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supervised</a:t>
            </a:r>
            <a:r>
              <a:rPr lang="en-US" altLang="en-US" sz="2000" dirty="0">
                <a:latin typeface="Arial" panose="020B0604020202020204" pitchFamily="34" charset="0"/>
              </a:rPr>
              <a:t> technique seeks to find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linear</a:t>
            </a:r>
            <a:r>
              <a:rPr lang="en-US" altLang="en-US" sz="2000" dirty="0">
                <a:latin typeface="Arial" panose="020B0604020202020204" pitchFamily="34" charset="0"/>
              </a:rPr>
              <a:t> transformation which the classes are best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separated</a:t>
            </a:r>
            <a:r>
              <a:rPr lang="en-US" altLang="en-US" sz="2000" dirty="0">
                <a:latin typeface="Arial" panose="020B0604020202020204" pitchFamily="34" charset="0"/>
              </a:rPr>
              <a:t> (i.e., find more discriminatory features).</a:t>
            </a:r>
          </a:p>
        </p:txBody>
      </p:sp>
      <p:pic>
        <p:nvPicPr>
          <p:cNvPr id="79878" name="Picture 6">
            <a:extLst>
              <a:ext uri="{FF2B5EF4-FFF2-40B4-BE49-F238E27FC236}">
                <a16:creationId xmlns:a16="http://schemas.microsoft.com/office/drawing/2014/main" id="{A6B372CC-F3F7-C33D-69C7-6605B695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1"/>
          <a:stretch>
            <a:fillRect/>
          </a:stretch>
        </p:blipFill>
        <p:spPr bwMode="auto">
          <a:xfrm>
            <a:off x="1651000" y="3146424"/>
            <a:ext cx="294322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DFE2B-7917-B664-4352-CCF5158A5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94" y="5268912"/>
            <a:ext cx="1679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Bad separability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35210-5CCC-E26A-A093-11F4FDDBA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336846"/>
            <a:ext cx="1833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Good separability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F53D8F-31DA-D8AC-0676-26583116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>
            <a:off x="6865937" y="3117521"/>
            <a:ext cx="2957513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7D357-107D-4FBC-0C43-AA5EBC65B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317" y="4576433"/>
            <a:ext cx="203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projection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2BC34-DF9E-E244-8069-2736F3C6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87" y="2928828"/>
            <a:ext cx="203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projection 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7219850-BD33-4705-CECC-2A100EF60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4000" dirty="0"/>
              <a:t>LDA - Method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9897A1A-698C-24CA-8D2D-7807E0878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1485900"/>
            <a:ext cx="11537950" cy="1584325"/>
          </a:xfrm>
        </p:spPr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LDA transforms features to a space which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maximizes their between-class </a:t>
            </a:r>
            <a:r>
              <a:rPr lang="en-US" altLang="en-US" sz="2000" dirty="0">
                <a:latin typeface="Arial" panose="020B0604020202020204" pitchFamily="34" charset="0"/>
              </a:rPr>
              <a:t>separability while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minimizing their within-class </a:t>
            </a:r>
            <a:r>
              <a:rPr lang="en-US" altLang="en-US" sz="2000" dirty="0">
                <a:latin typeface="Arial" panose="020B0604020202020204" pitchFamily="34" charset="0"/>
              </a:rPr>
              <a:t>variability.</a:t>
            </a:r>
          </a:p>
          <a:p>
            <a:r>
              <a:rPr lang="en-GB" altLang="en-US" sz="2000" dirty="0"/>
              <a:t>The main objective of LDA is to find a </a:t>
            </a:r>
            <a:r>
              <a:rPr lang="en-GB" altLang="en-US" sz="2000" dirty="0">
                <a:solidFill>
                  <a:srgbClr val="FF0000"/>
                </a:solidFill>
              </a:rPr>
              <a:t>transformation</a:t>
            </a:r>
            <a:r>
              <a:rPr lang="en-GB" altLang="en-US" sz="2000" dirty="0"/>
              <a:t> (projection) that </a:t>
            </a:r>
            <a:r>
              <a:rPr lang="en-GB" altLang="en-US" sz="2000" dirty="0">
                <a:solidFill>
                  <a:srgbClr val="FF0000"/>
                </a:solidFill>
              </a:rPr>
              <a:t>maximises the ratio </a:t>
            </a:r>
            <a:r>
              <a:rPr lang="en-GB" altLang="en-US" sz="2000" dirty="0"/>
              <a:t>of the determinant of </a:t>
            </a:r>
            <a:r>
              <a:rPr lang="en-GB" altLang="en-US" sz="2000" i="1" dirty="0">
                <a:solidFill>
                  <a:srgbClr val="C00000"/>
                </a:solidFill>
              </a:rPr>
              <a:t>S</a:t>
            </a:r>
            <a:r>
              <a:rPr lang="en-GB" altLang="en-US" sz="2000" i="1" baseline="-25000" dirty="0">
                <a:solidFill>
                  <a:srgbClr val="C00000"/>
                </a:solidFill>
              </a:rPr>
              <a:t>b</a:t>
            </a:r>
            <a:r>
              <a:rPr lang="en-GB" altLang="en-US" sz="2000" dirty="0"/>
              <a:t> to the determinant of </a:t>
            </a:r>
            <a:r>
              <a:rPr lang="en-GB" altLang="en-US" sz="2000" i="1" dirty="0" err="1">
                <a:solidFill>
                  <a:srgbClr val="C00000"/>
                </a:solidFill>
              </a:rPr>
              <a:t>S</a:t>
            </a:r>
            <a:r>
              <a:rPr lang="en-GB" altLang="en-US" sz="2000" i="1" baseline="-25000" dirty="0" err="1">
                <a:solidFill>
                  <a:srgbClr val="C00000"/>
                </a:solidFill>
              </a:rPr>
              <a:t>w</a:t>
            </a:r>
            <a:r>
              <a:rPr lang="en-GB" altLang="en-US" sz="2000" dirty="0"/>
              <a:t> (Fisher’s criterion) :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EED6AC2-6669-5A8E-F90D-E8858B7C0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93" y="2643097"/>
            <a:ext cx="3126828" cy="85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2FE89578-08D6-727E-8A1A-A387ACB9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27" y="3363164"/>
            <a:ext cx="4519010" cy="7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6" descr="lda3.png">
            <a:extLst>
              <a:ext uri="{FF2B5EF4-FFF2-40B4-BE49-F238E27FC236}">
                <a16:creationId xmlns:a16="http://schemas.microsoft.com/office/drawing/2014/main" id="{214973FD-A834-CC82-1F19-E9E6C431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9" y="4172953"/>
            <a:ext cx="3065463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lda5.png">
            <a:extLst>
              <a:ext uri="{FF2B5EF4-FFF2-40B4-BE49-F238E27FC236}">
                <a16:creationId xmlns:a16="http://schemas.microsoft.com/office/drawing/2014/main" id="{068A21E3-F348-6E92-B024-200F0CE34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01" y="4361865"/>
            <a:ext cx="2562225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F16F782D-E91F-4151-A048-5175A7240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89" y="6231265"/>
            <a:ext cx="6735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Modern"/>
              </a:rPr>
              <a:t>Good Transformation	Bad 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80F32-B0E3-A735-7E6A-98CBCE5C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615" y="2801853"/>
            <a:ext cx="2306372" cy="11419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78A214C-771C-22EF-9138-6486D346E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96" y="5769188"/>
            <a:ext cx="2466315" cy="64690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2E1D2-E83B-E59D-1FBE-5CD6D2B5255D}"/>
              </a:ext>
            </a:extLst>
          </p:cNvPr>
          <p:cNvSpPr txBox="1"/>
          <p:nvPr/>
        </p:nvSpPr>
        <p:spPr>
          <a:xfrm>
            <a:off x="6793164" y="4851728"/>
            <a:ext cx="539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dirty="0"/>
              <a:t>Using the following equation, we can find eigen vectors of u which are columns of transformation matrix: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17552F2A-33E3-514B-EF3B-B8C524293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5699" y="482600"/>
            <a:ext cx="9859141" cy="985838"/>
          </a:xfrm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en-US" sz="4000" dirty="0"/>
              <a:t>LDA Steps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6179285-FBA4-620C-B825-D724EA13A3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2400" y="1463550"/>
            <a:ext cx="10185400" cy="4470874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 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mean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vectors.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 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scatter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matrices (S</a:t>
            </a:r>
            <a:r>
              <a:rPr lang="en-US" altLang="en-US" sz="1600" dirty="0">
                <a:solidFill>
                  <a:srgbClr val="111111"/>
                </a:solidFill>
                <a:latin typeface="Helvetica" panose="020B0604020202020204" pitchFamily="34" charset="0"/>
              </a:rPr>
              <a:t>b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, </a:t>
            </a:r>
            <a:r>
              <a:rPr lang="en-US" altLang="en-US" sz="2400" dirty="0" err="1">
                <a:solidFill>
                  <a:srgbClr val="111111"/>
                </a:solidFill>
                <a:latin typeface="Helvetica" panose="020B0604020202020204" pitchFamily="34" charset="0"/>
              </a:rPr>
              <a:t>S</a:t>
            </a:r>
            <a:r>
              <a:rPr lang="en-US" altLang="en-US" sz="1600" dirty="0" err="1">
                <a:solidFill>
                  <a:srgbClr val="111111"/>
                </a:solidFill>
                <a:latin typeface="Helvetica" panose="020B0604020202020204" pitchFamily="34" charset="0"/>
              </a:rPr>
              <a:t>w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 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eigenvectors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and corresponding 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eigenvalues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for the following equation: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Sort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the eigenvalues and choose those eigenvectors with the largest eigenvalues to form a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 transformation matrix 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Transform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the data onto the new subspace.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699148-36AC-1B35-65A5-D4294D5D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04" y="3240689"/>
            <a:ext cx="2058657" cy="5399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00876F15-3C97-5B9B-4E16-EC260CD87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0500" y="385763"/>
            <a:ext cx="8521700" cy="701675"/>
          </a:xfrm>
        </p:spPr>
        <p:txBody>
          <a:bodyPr/>
          <a:lstStyle/>
          <a:p>
            <a:pPr algn="ctr"/>
            <a:r>
              <a:rPr lang="en-US" altLang="en-US"/>
              <a:t>Problem Statement</a:t>
            </a:r>
          </a:p>
        </p:txBody>
      </p:sp>
      <p:sp>
        <p:nvSpPr>
          <p:cNvPr id="12292" name="Content Placeholder 1">
            <a:extLst>
              <a:ext uri="{FF2B5EF4-FFF2-40B4-BE49-F238E27FC236}">
                <a16:creationId xmlns:a16="http://schemas.microsoft.com/office/drawing/2014/main" id="{26A9132B-A62C-795B-E6E1-83AA4669C7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07910"/>
            <a:ext cx="9644743" cy="502149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Objective: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dirty="0"/>
              <a:t>Choose an optimum set of features with a lower dimensionality </a:t>
            </a:r>
            <a:r>
              <a:rPr lang="en-US" altLang="en-US" dirty="0">
                <a:solidFill>
                  <a:srgbClr val="C00000"/>
                </a:solidFill>
              </a:rPr>
              <a:t>represent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original</a:t>
            </a:r>
            <a:r>
              <a:rPr lang="en-US" altLang="en-US" dirty="0"/>
              <a:t> features efficiently (</a:t>
            </a:r>
            <a:r>
              <a:rPr lang="en-US" altLang="en-US" dirty="0">
                <a:solidFill>
                  <a:srgbClr val="C00000"/>
                </a:solidFill>
              </a:rPr>
              <a:t>information-driven</a:t>
            </a:r>
            <a:r>
              <a:rPr lang="en-US" altLang="en-US" dirty="0"/>
              <a:t>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dirty="0"/>
              <a:t>Choose an optimum set of features d* of lower dimensionality to </a:t>
            </a:r>
            <a:r>
              <a:rPr lang="en-US" altLang="en-US" dirty="0">
                <a:solidFill>
                  <a:srgbClr val="FF0000"/>
                </a:solidFill>
              </a:rPr>
              <a:t>improve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classification</a:t>
            </a:r>
            <a:r>
              <a:rPr lang="en-US" altLang="en-US" dirty="0"/>
              <a:t> accuracy (</a:t>
            </a:r>
            <a:r>
              <a:rPr lang="en-US" altLang="en-US" dirty="0">
                <a:solidFill>
                  <a:srgbClr val="C00000"/>
                </a:solidFill>
              </a:rPr>
              <a:t>classification-driven</a:t>
            </a:r>
            <a:r>
              <a:rPr lang="en-US" altLang="en-US" dirty="0"/>
              <a:t>)</a:t>
            </a:r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Different methods can be used to reduce dimensionality: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b="1" dirty="0"/>
              <a:t>Feature selection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b="1" dirty="0"/>
              <a:t>Feature extraction</a:t>
            </a:r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436ED3-75D3-F1E3-B554-07DEED03DD1B}"/>
              </a:ext>
            </a:extLst>
          </p:cNvPr>
          <p:cNvGrpSpPr/>
          <p:nvPr/>
        </p:nvGrpSpPr>
        <p:grpSpPr>
          <a:xfrm>
            <a:off x="8139906" y="3233057"/>
            <a:ext cx="3684588" cy="1814513"/>
            <a:chOff x="6648450" y="3200400"/>
            <a:chExt cx="3684588" cy="1814513"/>
          </a:xfrm>
        </p:grpSpPr>
        <p:pic>
          <p:nvPicPr>
            <p:cNvPr id="7173" name="Picture 2">
              <a:extLst>
                <a:ext uri="{FF2B5EF4-FFF2-40B4-BE49-F238E27FC236}">
                  <a16:creationId xmlns:a16="http://schemas.microsoft.com/office/drawing/2014/main" id="{8DAF61B0-EAFE-5D76-657D-393777941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0" y="3200400"/>
              <a:ext cx="3684588" cy="17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E3E6872-02A6-BB1F-797F-53912210502F}"/>
                </a:ext>
              </a:extLst>
            </p:cNvPr>
            <p:cNvCxnSpPr/>
            <p:nvPr/>
          </p:nvCxnSpPr>
          <p:spPr bwMode="auto">
            <a:xfrm>
              <a:off x="7258050" y="3505200"/>
              <a:ext cx="0" cy="114300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297950-3AAF-84CF-DC7A-5F4CF49D4253}"/>
                </a:ext>
              </a:extLst>
            </p:cNvPr>
            <p:cNvSpPr txBox="1"/>
            <p:nvPr/>
          </p:nvSpPr>
          <p:spPr>
            <a:xfrm>
              <a:off x="7105650" y="4676775"/>
              <a:ext cx="45720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kern="0" dirty="0">
                  <a:solidFill>
                    <a:srgbClr val="000000"/>
                  </a:solidFill>
                  <a:latin typeface="Arial"/>
                </a:rPr>
                <a:t>d*</a:t>
              </a:r>
              <a:endParaRPr lang="en-US" sz="16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5">
            <a:extLst>
              <a:ext uri="{FF2B5EF4-FFF2-40B4-BE49-F238E27FC236}">
                <a16:creationId xmlns:a16="http://schemas.microsoft.com/office/drawing/2014/main" id="{DB4BCE85-29D8-CD3D-8C8F-7466A464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7"/>
          <a:stretch>
            <a:fillRect/>
          </a:stretch>
        </p:blipFill>
        <p:spPr bwMode="auto">
          <a:xfrm>
            <a:off x="7393818" y="2848303"/>
            <a:ext cx="4695705" cy="4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Title 1">
            <a:extLst>
              <a:ext uri="{FF2B5EF4-FFF2-40B4-BE49-F238E27FC236}">
                <a16:creationId xmlns:a16="http://schemas.microsoft.com/office/drawing/2014/main" id="{A34869F5-6F27-D062-0F33-617C5977E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724" y="260022"/>
            <a:ext cx="10515600" cy="1325563"/>
          </a:xfrm>
        </p:spPr>
        <p:txBody>
          <a:bodyPr/>
          <a:lstStyle/>
          <a:p>
            <a:pPr algn="ctr"/>
            <a:r>
              <a:rPr lang="en-US" altLang="en-US" sz="4000" dirty="0"/>
              <a:t>PCA vs LDA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0AC4CC-34A1-7502-888F-17A257B92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696" y="1439956"/>
            <a:ext cx="10185400" cy="2243661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more effective than PCA for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classification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more effective than LDA for preserving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information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supervised; Therefore, we need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labels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to use LDA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unsupervised and can be used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without labels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46601E84-AA36-0EDC-706F-C01E20B0D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6063"/>
            <a:ext cx="10515600" cy="1325562"/>
          </a:xfrm>
        </p:spPr>
        <p:txBody>
          <a:bodyPr/>
          <a:lstStyle/>
          <a:p>
            <a:r>
              <a:rPr lang="en-US" altLang="en-US"/>
              <a:t>Assignment 8</a:t>
            </a:r>
          </a:p>
        </p:txBody>
      </p:sp>
      <p:sp>
        <p:nvSpPr>
          <p:cNvPr id="86019" name="Content Placeholder 2">
            <a:extLst>
              <a:ext uri="{FF2B5EF4-FFF2-40B4-BE49-F238E27FC236}">
                <a16:creationId xmlns:a16="http://schemas.microsoft.com/office/drawing/2014/main" id="{6A0A9A12-4650-3A21-AF50-BA6FED56EA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82713"/>
            <a:ext cx="10515600" cy="52752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700"/>
              <a:t> </a:t>
            </a:r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3EC713-D25D-FDDC-2102-8364ECC0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08" y="1571625"/>
            <a:ext cx="11393213" cy="445965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283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Use world_ds.csv dataset containing socio-economic variables (features) of different countries and corresponding </a:t>
            </a:r>
            <a:r>
              <a:rPr lang="en-US" altLang="en-US" sz="2400" dirty="0" err="1">
                <a:solidFill>
                  <a:srgbClr val="111111"/>
                </a:solidFill>
                <a:latin typeface="Helvetica" panose="020B0604020202020204" pitchFamily="34" charset="0"/>
              </a:rPr>
              <a:t>development_status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as outcome (label).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Employ forward wrapper method to select best three features from the dataset.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Use a PCA model to create 3  new components from existing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Explain each PC (new features) based on the correlations with old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Use a LDA model to create 2 new components from existing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Compare the accuracy of a KNN classifier on new or selected features resulting by forward, PCA and LDA.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6FF9914E-EF8E-B1B9-0C38-1358EA12F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16694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/>
              <a:t>Dimensionality Reduction Methods</a:t>
            </a:r>
          </a:p>
        </p:txBody>
      </p:sp>
      <p:sp>
        <p:nvSpPr>
          <p:cNvPr id="9220" name="Content Placeholder 2">
            <a:extLst>
              <a:ext uri="{FF2B5EF4-FFF2-40B4-BE49-F238E27FC236}">
                <a16:creationId xmlns:a16="http://schemas.microsoft.com/office/drawing/2014/main" id="{09FDC968-1F7D-8691-CC6B-886F89FFA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3075" y="1046163"/>
            <a:ext cx="4800600" cy="2808287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dirty="0"/>
              <a:t>Feature extraction</a:t>
            </a:r>
            <a:r>
              <a:rPr lang="en-US" altLang="en-US" dirty="0"/>
              <a:t>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C00000"/>
                </a:solidFill>
              </a:rPr>
              <a:t>creates</a:t>
            </a:r>
            <a:r>
              <a:rPr lang="en-US" altLang="en-US" dirty="0"/>
              <a:t> a new set of features from the original features through some </a:t>
            </a:r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  <p:graphicFrame>
        <p:nvGraphicFramePr>
          <p:cNvPr id="12293" name="Object 1">
            <a:extLst>
              <a:ext uri="{FF2B5EF4-FFF2-40B4-BE49-F238E27FC236}">
                <a16:creationId xmlns:a16="http://schemas.microsoft.com/office/drawing/2014/main" id="{09B85508-C529-E2FE-D850-C1CAE9F32E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7888" y="3079750"/>
          <a:ext cx="2212975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1854200" progId="Equation.DSMT4">
                  <p:embed/>
                </p:oleObj>
              </mc:Choice>
              <mc:Fallback>
                <p:oleObj name="Equation" r:id="rId3" imgW="1358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7888" y="3079750"/>
                        <a:ext cx="2212975" cy="302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">
            <a:extLst>
              <a:ext uri="{FF2B5EF4-FFF2-40B4-BE49-F238E27FC236}">
                <a16:creationId xmlns:a16="http://schemas.microsoft.com/office/drawing/2014/main" id="{8B706EBA-34DC-6423-D472-495967AC29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3025" y="3554413"/>
          <a:ext cx="2587625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39900" imgH="1854200" progId="Equation.DSMT4">
                  <p:embed/>
                </p:oleObj>
              </mc:Choice>
              <mc:Fallback>
                <p:oleObj name="Equation" r:id="rId5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3554413"/>
                        <a:ext cx="2587625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E06D4BA-AB92-BF73-9A77-C32CB0B2501B}"/>
              </a:ext>
            </a:extLst>
          </p:cNvPr>
          <p:cNvSpPr/>
          <p:nvPr/>
        </p:nvSpPr>
        <p:spPr>
          <a:xfrm>
            <a:off x="6535738" y="1422400"/>
            <a:ext cx="3860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sz="2400" b="1" dirty="0">
                <a:latin typeface="+mn-lt"/>
              </a:rPr>
              <a:t>Feature selection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chooses</a:t>
            </a:r>
            <a:r>
              <a:rPr lang="en-US" sz="2400" dirty="0">
                <a:latin typeface="+mn-lt"/>
              </a:rPr>
              <a:t> a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subset</a:t>
            </a:r>
            <a:r>
              <a:rPr lang="en-US" sz="2400" dirty="0">
                <a:latin typeface="+mn-lt"/>
              </a:rPr>
              <a:t> of the original features.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F88BA-6284-02DE-B550-08CCF123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5" y="3303587"/>
            <a:ext cx="2587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could be linear or non-linear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3C4E8-D4C5-FE4B-3B2F-95ED7864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563" y="5786438"/>
            <a:ext cx="4780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K&lt;D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6C89-D8B9-8E7E-DCA9-14B03E4E15F5}"/>
              </a:ext>
            </a:extLst>
          </p:cNvPr>
          <p:cNvSpPr txBox="1"/>
          <p:nvPr/>
        </p:nvSpPr>
        <p:spPr>
          <a:xfrm>
            <a:off x="1698625" y="6440488"/>
            <a:ext cx="576897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</a:rPr>
              <a:t>Linear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 transformations are particularly attractive because they are </a:t>
            </a:r>
            <a:r>
              <a:rPr lang="en-US" sz="1200" dirty="0">
                <a:solidFill>
                  <a:srgbClr val="C00000"/>
                </a:solidFill>
                <a:latin typeface="+mn-lt"/>
              </a:rPr>
              <a:t>analytically tractable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5C1B331-0483-9750-DCF5-722B84EF3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8913" y="631825"/>
            <a:ext cx="8991600" cy="701675"/>
          </a:xfrm>
        </p:spPr>
        <p:txBody>
          <a:bodyPr/>
          <a:lstStyle/>
          <a:p>
            <a:r>
              <a:rPr lang="en-US" altLang="en-US" dirty="0"/>
              <a:t>Why Feature Selection?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7705D49-5741-0068-56F9-CD46F7CE0C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58913" y="1524000"/>
            <a:ext cx="9796462" cy="4876800"/>
          </a:xfrm>
        </p:spPr>
        <p:txBody>
          <a:bodyPr rtlCol="0">
            <a:normAutofit/>
          </a:bodyPr>
          <a:lstStyle/>
          <a:p>
            <a:pPr marL="357188" indent="-357188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811213" algn="l"/>
                <a:tab pos="1219200" algn="l"/>
                <a:tab pos="1627188" algn="l"/>
                <a:tab pos="2033588" algn="l"/>
                <a:tab pos="2441575" algn="l"/>
                <a:tab pos="2849563" algn="l"/>
                <a:tab pos="3255963" algn="l"/>
                <a:tab pos="3663950" algn="l"/>
                <a:tab pos="4071938" algn="l"/>
                <a:tab pos="4478338" algn="l"/>
                <a:tab pos="4886325" algn="l"/>
                <a:tab pos="5294313" algn="l"/>
                <a:tab pos="5702300" algn="l"/>
                <a:tab pos="6108700" algn="l"/>
                <a:tab pos="6516688" algn="l"/>
                <a:tab pos="6924675" algn="l"/>
                <a:tab pos="7331075" algn="l"/>
                <a:tab pos="7739063" algn="l"/>
                <a:tab pos="8147050" algn="l"/>
              </a:tabLst>
              <a:defRPr/>
            </a:pPr>
            <a:r>
              <a:rPr lang="en-GB" altLang="en-US" sz="2400" dirty="0"/>
              <a:t>FS is selecting a </a:t>
            </a:r>
            <a:r>
              <a:rPr lang="en-GB" altLang="en-US" sz="2400" dirty="0">
                <a:solidFill>
                  <a:srgbClr val="C00000"/>
                </a:solidFill>
              </a:rPr>
              <a:t>subset</a:t>
            </a:r>
            <a:r>
              <a:rPr lang="en-GB" altLang="en-US" sz="2400" dirty="0"/>
              <a:t> of features bit FE is about creating </a:t>
            </a:r>
            <a:r>
              <a:rPr lang="en-GB" altLang="en-US" sz="2400" dirty="0">
                <a:solidFill>
                  <a:srgbClr val="C00000"/>
                </a:solidFill>
              </a:rPr>
              <a:t>new</a:t>
            </a:r>
            <a:r>
              <a:rPr lang="en-GB" altLang="en-US" sz="2400" dirty="0"/>
              <a:t> variables:</a:t>
            </a:r>
            <a:endParaRPr lang="en-US" altLang="en-US" sz="2400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en-US" sz="2400" dirty="0"/>
              <a:t>Provides more </a:t>
            </a:r>
            <a:r>
              <a:rPr lang="en-US" altLang="en-US" sz="2400" dirty="0">
                <a:solidFill>
                  <a:srgbClr val="C00000"/>
                </a:solidFill>
              </a:rPr>
              <a:t>interpretable</a:t>
            </a:r>
            <a:r>
              <a:rPr lang="en-US" altLang="en-US" sz="2400" dirty="0"/>
              <a:t> features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000" dirty="0"/>
              <a:t>Transform features creates new variables with unknown meaning which is not easy to find out. This is more important in </a:t>
            </a:r>
            <a:r>
              <a:rPr lang="en-US" altLang="en-US" sz="2000" dirty="0">
                <a:solidFill>
                  <a:srgbClr val="C00000"/>
                </a:solidFill>
              </a:rPr>
              <a:t>white-box</a:t>
            </a:r>
            <a:r>
              <a:rPr lang="en-US" altLang="en-US" sz="2000" dirty="0"/>
              <a:t> models.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endParaRPr lang="en-US" altLang="en-US" sz="2000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en-US" sz="2400" dirty="0"/>
              <a:t>Features may </a:t>
            </a:r>
            <a:r>
              <a:rPr lang="en-US" altLang="en-US" sz="2400" dirty="0">
                <a:solidFill>
                  <a:srgbClr val="C00000"/>
                </a:solidFill>
              </a:rPr>
              <a:t>not be numeric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000" dirty="0"/>
              <a:t>Sometimes it is difficult to convert nominal variables to new features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2C80FF7-1A8D-1993-B394-6A939104AD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919063"/>
              </p:ext>
            </p:extLst>
          </p:nvPr>
        </p:nvGraphicFramePr>
        <p:xfrm>
          <a:off x="9555162" y="3429000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C419840-7BF4-65D3-C10A-8C3229876E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55162" y="3429000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1" name="Rectangle 3">
            <a:extLst>
              <a:ext uri="{FF2B5EF4-FFF2-40B4-BE49-F238E27FC236}">
                <a16:creationId xmlns:a16="http://schemas.microsoft.com/office/drawing/2014/main" id="{D87DFBE1-70F6-CA59-C591-8CDDE4B11D9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8714" y="1730375"/>
            <a:ext cx="10929711" cy="4724400"/>
          </a:xfrm>
        </p:spPr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/>
              <a:t>Feature selection is an </a:t>
            </a:r>
            <a:r>
              <a:rPr lang="en-US" sz="2400" dirty="0">
                <a:solidFill>
                  <a:srgbClr val="C00000"/>
                </a:solidFill>
              </a:rPr>
              <a:t>optimization</a:t>
            </a:r>
            <a:r>
              <a:rPr lang="en-US" sz="2400" dirty="0"/>
              <a:t> problem: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Search</a:t>
            </a:r>
            <a:r>
              <a:rPr lang="en-US" dirty="0"/>
              <a:t> the space of possible feature subsets and select candidate subsets.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Evaluate</a:t>
            </a:r>
            <a:r>
              <a:rPr lang="en-US" dirty="0"/>
              <a:t> each candidate subset with respect to certain criteria and pick the subset that is optimal (sometimes locally optimal).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/>
              <a:t>    </a:t>
            </a:r>
            <a:r>
              <a:rPr lang="en-US" sz="2400" dirty="0">
                <a:solidFill>
                  <a:srgbClr val="FF0000"/>
                </a:solidFill>
              </a:rPr>
              <a:t>Search</a:t>
            </a:r>
            <a:r>
              <a:rPr lang="en-US" sz="2400" dirty="0"/>
              <a:t> strategies                </a:t>
            </a:r>
            <a:r>
              <a:rPr lang="en-US" sz="2400" dirty="0">
                <a:solidFill>
                  <a:srgbClr val="FF0000"/>
                </a:solidFill>
              </a:rPr>
              <a:t>Evaluation</a:t>
            </a:r>
            <a:r>
              <a:rPr lang="en-US" sz="2400" dirty="0"/>
              <a:t> strategies     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Exhaustive	                                - Filter methods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Heuristic                                    - Wrapper methods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Randomized                              - Embedded methods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sz="2000" dirty="0"/>
              <a:t>Feature selection also can be done by </a:t>
            </a:r>
            <a:r>
              <a:rPr lang="en-US" sz="2000" dirty="0">
                <a:solidFill>
                  <a:srgbClr val="C00000"/>
                </a:solidFill>
              </a:rPr>
              <a:t>knowledge</a:t>
            </a:r>
            <a:r>
              <a:rPr lang="en-US" sz="2000" dirty="0"/>
              <a:t> of subject matter experts.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16591F22-1139-CCBD-9E50-8010B7D0A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1350" y="687388"/>
            <a:ext cx="7989888" cy="866775"/>
          </a:xfrm>
        </p:spPr>
        <p:txBody>
          <a:bodyPr/>
          <a:lstStyle/>
          <a:p>
            <a:pPr algn="ctr"/>
            <a:r>
              <a:rPr lang="en-US" altLang="en-US" dirty="0"/>
              <a:t>Feature Selection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B1CC9-6E9A-9ECE-9081-0331E927C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80" y="3614057"/>
            <a:ext cx="4881736" cy="15784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F151771-CDC9-8DC7-1B01-1C4612DA9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96547"/>
            <a:ext cx="11049000" cy="838200"/>
          </a:xfrm>
        </p:spPr>
        <p:txBody>
          <a:bodyPr/>
          <a:lstStyle/>
          <a:p>
            <a:r>
              <a:rPr lang="en-US" altLang="en-US" dirty="0"/>
              <a:t>Evaluation strategies – Filter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D8D5-484A-F2FA-A35F-8B2B191BD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8" y="1600200"/>
            <a:ext cx="9242425" cy="5408613"/>
          </a:xfrm>
        </p:spPr>
        <p:txBody>
          <a:bodyPr rtlCol="0">
            <a:normAutofit/>
          </a:bodyPr>
          <a:lstStyle/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Filters seek a subset of features which </a:t>
            </a:r>
            <a:r>
              <a:rPr lang="en-US" sz="2200" dirty="0">
                <a:solidFill>
                  <a:srgbClr val="C00000"/>
                </a:solidFill>
              </a:rPr>
              <a:t>maximize objective function </a:t>
            </a:r>
            <a:r>
              <a:rPr lang="en-US" sz="2200" dirty="0"/>
              <a:t>(e.g., class separability, information content, </a:t>
            </a:r>
            <a:r>
              <a:rPr lang="en-US" altLang="en-US" sz="2400" dirty="0"/>
              <a:t>dependence, etc.)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Can score a </a:t>
            </a:r>
            <a:r>
              <a:rPr lang="en-US" sz="2200" dirty="0">
                <a:solidFill>
                  <a:srgbClr val="C00000"/>
                </a:solidFill>
              </a:rPr>
              <a:t>subset of features </a:t>
            </a:r>
            <a:r>
              <a:rPr lang="en-US" sz="2200" dirty="0"/>
              <a:t>together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Usually try to find the </a:t>
            </a:r>
            <a:r>
              <a:rPr lang="en-US" sz="2200" dirty="0">
                <a:solidFill>
                  <a:srgbClr val="C00000"/>
                </a:solidFill>
              </a:rPr>
              <a:t>smallest</a:t>
            </a:r>
            <a:r>
              <a:rPr lang="en-US" sz="2200" dirty="0"/>
              <a:t> size where adding more features does not yield improvement. Sometimes number of features is </a:t>
            </a:r>
            <a:r>
              <a:rPr lang="en-US" sz="2200" dirty="0">
                <a:solidFill>
                  <a:srgbClr val="C00000"/>
                </a:solidFill>
              </a:rPr>
              <a:t>predefined</a:t>
            </a:r>
            <a:r>
              <a:rPr lang="en-US" sz="2200" dirty="0"/>
              <a:t> by user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>
              <a:solidFill>
                <a:srgbClr val="C00000"/>
              </a:solidFill>
            </a:endParaRPr>
          </a:p>
          <a:p>
            <a:pPr marL="403225" indent="-403225" fontAlgn="auto">
              <a:spcAft>
                <a:spcPts val="0"/>
              </a:spcAft>
              <a:defRPr/>
            </a:pPr>
            <a:r>
              <a:rPr lang="en-US" sz="2200" dirty="0"/>
              <a:t>Filters work </a:t>
            </a:r>
            <a:r>
              <a:rPr lang="en-US" sz="2200" dirty="0">
                <a:solidFill>
                  <a:srgbClr val="C00000"/>
                </a:solidFill>
              </a:rPr>
              <a:t>independent</a:t>
            </a:r>
            <a:r>
              <a:rPr lang="en-US" sz="2200" dirty="0"/>
              <a:t> of any particular learning algorithm (scores of features are independent of the ML model )</a:t>
            </a:r>
          </a:p>
          <a:p>
            <a:pPr marL="403225" indent="-403225" fontAlgn="auto">
              <a:spcAft>
                <a:spcPts val="0"/>
              </a:spcAft>
              <a:defRPr/>
            </a:pPr>
            <a:endParaRPr lang="en-US" sz="2200" dirty="0"/>
          </a:p>
        </p:txBody>
      </p:sp>
      <p:sp>
        <p:nvSpPr>
          <p:cNvPr id="17412" name="Footer Placeholder 3">
            <a:extLst>
              <a:ext uri="{FF2B5EF4-FFF2-40B4-BE49-F238E27FC236}">
                <a16:creationId xmlns:a16="http://schemas.microsoft.com/office/drawing/2014/main" id="{080AB16D-8002-B412-B9B1-8D35DEAB41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t>CS 270 - Feature Selection and Reduction</a:t>
            </a: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F5407C6F-4D11-5ED3-D304-898170F5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763" y="1893888"/>
            <a:ext cx="2916237" cy="390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22126</TotalTime>
  <Words>3556</Words>
  <Application>Microsoft Macintosh PowerPoint</Application>
  <PresentationFormat>Widescreen</PresentationFormat>
  <Paragraphs>524</Paragraphs>
  <Slides>51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Arial MT</vt:lpstr>
      <vt:lpstr>Modern</vt:lpstr>
      <vt:lpstr>MS PGothic</vt:lpstr>
      <vt:lpstr>Tekton Pro</vt:lpstr>
      <vt:lpstr>Aptos Narrow</vt:lpstr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PBrush</vt:lpstr>
      <vt:lpstr>Visio</vt:lpstr>
      <vt:lpstr>Equation</vt:lpstr>
      <vt:lpstr>Data Science Engineering Methods and Tools   Lecture 8</vt:lpstr>
      <vt:lpstr>Curse-of-Dimensionality</vt:lpstr>
      <vt:lpstr>Curse-of-Dimensionality</vt:lpstr>
      <vt:lpstr>Dimensionality Reduction</vt:lpstr>
      <vt:lpstr>Problem Statement</vt:lpstr>
      <vt:lpstr>Dimensionality Reduction Methods</vt:lpstr>
      <vt:lpstr>Why Feature Selection?</vt:lpstr>
      <vt:lpstr>Feature Selection Methods</vt:lpstr>
      <vt:lpstr>Evaluation strategies – Filter Methods</vt:lpstr>
      <vt:lpstr>Selection Criteria</vt:lpstr>
      <vt:lpstr>Objective Function – Information Content</vt:lpstr>
      <vt:lpstr>Objective Functions – Dependence</vt:lpstr>
      <vt:lpstr>Evaluation strategies– Wrapper Methods</vt:lpstr>
      <vt:lpstr> Selection Criteria (Objective Function)</vt:lpstr>
      <vt:lpstr>Filter vs Wrapper</vt:lpstr>
      <vt:lpstr>Evaluation strategies – Embedded Methods</vt:lpstr>
      <vt:lpstr>Candidate Subset Selection - Naïve Search</vt:lpstr>
      <vt:lpstr>Search Strategies - Exhaustive Search</vt:lpstr>
      <vt:lpstr>Search Strategies - Heuristic and Random Methods</vt:lpstr>
      <vt:lpstr>Forward Selection - Example</vt:lpstr>
      <vt:lpstr>Backward Selection - Example</vt:lpstr>
      <vt:lpstr>Bidirectional Selection - Example</vt:lpstr>
      <vt:lpstr>Heuristic Search Strategies Comparison</vt:lpstr>
      <vt:lpstr>Feature Selection Drawbacks</vt:lpstr>
      <vt:lpstr>Feature Extraction</vt:lpstr>
      <vt:lpstr>Principal Component Analysis</vt:lpstr>
      <vt:lpstr>PCA – Idea</vt:lpstr>
      <vt:lpstr>PCA - New Dimensions</vt:lpstr>
      <vt:lpstr>Covariance Matrix</vt:lpstr>
      <vt:lpstr>Eigenvectors of Covariance Matrix</vt:lpstr>
      <vt:lpstr>Eigenvectors of Covariance Matrix - Example </vt:lpstr>
      <vt:lpstr>Eigenvectors of Covariance Matrix - Example </vt:lpstr>
      <vt:lpstr>PCA Algorithm Steps</vt:lpstr>
      <vt:lpstr>PCA Example – Psychoneurosis  Symptoms</vt:lpstr>
      <vt:lpstr>PCA Example – Normalizing</vt:lpstr>
      <vt:lpstr>PCA Example – Covariance Matrix</vt:lpstr>
      <vt:lpstr>PCA Example – Calculation of Eigen Values</vt:lpstr>
      <vt:lpstr>PCA Example – Calculating Eigen Vectors</vt:lpstr>
      <vt:lpstr>PCA Example – Transform to New Features</vt:lpstr>
      <vt:lpstr>PCA Example – Interpretation of PCs</vt:lpstr>
      <vt:lpstr>PCA vs Factor Analysis</vt:lpstr>
      <vt:lpstr>Optimal Number of Selected PCs</vt:lpstr>
      <vt:lpstr>The Visual Examination</vt:lpstr>
      <vt:lpstr>Variance Criteria</vt:lpstr>
      <vt:lpstr>PCA Application in Images Processing</vt:lpstr>
      <vt:lpstr>PCA Limitations</vt:lpstr>
      <vt:lpstr>Linear Discriminant Analysis (LDA)</vt:lpstr>
      <vt:lpstr>LDA - Method</vt:lpstr>
      <vt:lpstr>LDA Steps </vt:lpstr>
      <vt:lpstr>PCA vs LDA</vt:lpstr>
      <vt:lpstr>Assignment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409</cp:revision>
  <dcterms:created xsi:type="dcterms:W3CDTF">2023-12-26T07:54:20Z</dcterms:created>
  <dcterms:modified xsi:type="dcterms:W3CDTF">2024-02-28T18:49:03Z</dcterms:modified>
</cp:coreProperties>
</file>